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3.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 id="2147485008" r:id="rId2"/>
    <p:sldMasterId id="2147483704" r:id="rId3"/>
    <p:sldMasterId id="2147483855" r:id="rId4"/>
  </p:sldMasterIdLst>
  <p:notesMasterIdLst>
    <p:notesMasterId r:id="rId41"/>
  </p:notesMasterIdLst>
  <p:handoutMasterIdLst>
    <p:handoutMasterId r:id="rId42"/>
  </p:handoutMasterIdLst>
  <p:sldIdLst>
    <p:sldId id="256" r:id="rId5"/>
    <p:sldId id="299" r:id="rId6"/>
    <p:sldId id="350" r:id="rId7"/>
    <p:sldId id="308" r:id="rId8"/>
    <p:sldId id="352" r:id="rId9"/>
    <p:sldId id="306" r:id="rId10"/>
    <p:sldId id="311" r:id="rId11"/>
    <p:sldId id="359" r:id="rId12"/>
    <p:sldId id="314" r:id="rId13"/>
    <p:sldId id="315" r:id="rId14"/>
    <p:sldId id="316" r:id="rId15"/>
    <p:sldId id="317" r:id="rId16"/>
    <p:sldId id="318" r:id="rId17"/>
    <p:sldId id="319" r:id="rId18"/>
    <p:sldId id="323" r:id="rId19"/>
    <p:sldId id="324" r:id="rId20"/>
    <p:sldId id="353" r:id="rId21"/>
    <p:sldId id="328" r:id="rId22"/>
    <p:sldId id="355" r:id="rId23"/>
    <p:sldId id="331" r:id="rId24"/>
    <p:sldId id="332" r:id="rId25"/>
    <p:sldId id="335" r:id="rId26"/>
    <p:sldId id="336" r:id="rId27"/>
    <p:sldId id="340" r:id="rId28"/>
    <p:sldId id="339" r:id="rId29"/>
    <p:sldId id="345" r:id="rId30"/>
    <p:sldId id="346" r:id="rId31"/>
    <p:sldId id="337" r:id="rId32"/>
    <p:sldId id="343" r:id="rId33"/>
    <p:sldId id="344" r:id="rId34"/>
    <p:sldId id="341" r:id="rId35"/>
    <p:sldId id="356" r:id="rId36"/>
    <p:sldId id="357" r:id="rId37"/>
    <p:sldId id="347" r:id="rId38"/>
    <p:sldId id="351" r:id="rId39"/>
    <p:sldId id="298" r:id="rId40"/>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2124"/>
    <a:srgbClr val="2F5994"/>
    <a:srgbClr val="0B5A99"/>
    <a:srgbClr val="216398"/>
    <a:srgbClr val="0078D7"/>
    <a:srgbClr val="69A1C7"/>
    <a:srgbClr val="206296"/>
    <a:srgbClr val="6BA2C9"/>
    <a:srgbClr val="6FA7CD"/>
    <a:srgbClr val="5B99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18" autoAdjust="0"/>
    <p:restoredTop sz="71376" autoAdjust="0"/>
  </p:normalViewPr>
  <p:slideViewPr>
    <p:cSldViewPr snapToGrid="0">
      <p:cViewPr varScale="1">
        <p:scale>
          <a:sx n="59" d="100"/>
          <a:sy n="59" d="100"/>
        </p:scale>
        <p:origin x="1344" y="62"/>
      </p:cViewPr>
      <p:guideLst/>
    </p:cSldViewPr>
  </p:slideViewPr>
  <p:notesTextViewPr>
    <p:cViewPr>
      <p:scale>
        <a:sx n="150" d="100"/>
        <a:sy n="150" d="100"/>
      </p:scale>
      <p:origin x="0" y="0"/>
    </p:cViewPr>
  </p:notesTextViewPr>
  <p:sorterViewPr>
    <p:cViewPr varScale="1">
      <p:scale>
        <a:sx n="1" d="1"/>
        <a:sy n="1" d="1"/>
      </p:scale>
      <p:origin x="0" y="-11875"/>
    </p:cViewPr>
  </p:sorterViewPr>
  <p:notesViewPr>
    <p:cSldViewPr snapToGrid="0">
      <p:cViewPr varScale="1">
        <p:scale>
          <a:sx n="95" d="100"/>
          <a:sy n="95" d="100"/>
        </p:scale>
        <p:origin x="2742"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64F5833-6C60-4082-AD3B-D70721FF8A39}" type="datetimeFigureOut">
              <a:rPr lang="en-US" smtClean="0"/>
              <a:t>8/31/2015</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08EB7A1E-F434-4EAC-AEBD-7592D7920805}" type="slidenum">
              <a:rPr lang="en-US" smtClean="0"/>
              <a:t>‹#›</a:t>
            </a:fld>
            <a:endParaRPr lang="en-US"/>
          </a:p>
        </p:txBody>
      </p:sp>
    </p:spTree>
    <p:extLst>
      <p:ext uri="{BB962C8B-B14F-4D97-AF65-F5344CB8AC3E}">
        <p14:creationId xmlns:p14="http://schemas.microsoft.com/office/powerpoint/2010/main" val="36551800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jpeg>
</file>

<file path=ppt/media/image38.png>
</file>

<file path=ppt/media/image39.png>
</file>

<file path=ppt/media/image4.png>
</file>

<file path=ppt/media/image5.png>
</file>

<file path=ppt/media/image6.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8B2A63B0-0A9F-4A15-A3C9-4160253A81CB}" type="datetimeFigureOut">
              <a:rPr lang="en-US" smtClean="0"/>
              <a:t>8/31/2015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3FAC0659-34C9-4BAF-A7FA-59E8DF72899F}" type="slidenum">
              <a:rPr lang="en-US" smtClean="0"/>
              <a:t>‹#›</a:t>
            </a:fld>
            <a:endParaRPr lang="en-US"/>
          </a:p>
        </p:txBody>
      </p:sp>
    </p:spTree>
    <p:extLst>
      <p:ext uri="{BB962C8B-B14F-4D97-AF65-F5344CB8AC3E}">
        <p14:creationId xmlns:p14="http://schemas.microsoft.com/office/powerpoint/2010/main" val="710535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7213" y="255588"/>
            <a:ext cx="3255962" cy="1831975"/>
          </a:xfrm>
        </p:spPr>
      </p:sp>
      <p:sp>
        <p:nvSpPr>
          <p:cNvPr id="3" name="Notes Placeholder 2"/>
          <p:cNvSpPr>
            <a:spLocks noGrp="1"/>
          </p:cNvSpPr>
          <p:nvPr>
            <p:ph type="body" idx="1"/>
          </p:nvPr>
        </p:nvSpPr>
        <p:spPr/>
        <p:txBody>
          <a:bodyPr/>
          <a:lstStyle/>
          <a:p>
            <a:pPr defTabSz="924916">
              <a:defRPr/>
            </a:pPr>
            <a:r>
              <a:rPr lang="en-US" sz="800" dirty="0" smtClean="0"/>
              <a:t>The Windows 10 family comprises many different device types with screens ranging from the very tiny on </a:t>
            </a:r>
            <a:r>
              <a:rPr lang="en-US" sz="800" dirty="0" err="1" smtClean="0"/>
              <a:t>IoT</a:t>
            </a:r>
            <a:r>
              <a:rPr lang="en-US" sz="800" dirty="0" smtClean="0"/>
              <a:t> devices, through phones, phablets, tablets, laptops, convertibles, desktops, Xbox</a:t>
            </a:r>
            <a:r>
              <a:rPr lang="en-US" sz="800" baseline="0" dirty="0" smtClean="0"/>
              <a:t> and Surface Hub, including innovative displays such as the HoloLens.</a:t>
            </a:r>
          </a:p>
          <a:p>
            <a:pPr defTabSz="924916">
              <a:defRPr/>
            </a:pPr>
            <a:r>
              <a:rPr lang="en-US" sz="800" baseline="0" dirty="0" smtClean="0"/>
              <a:t>This session is about how to create an adaptive UI that will allow one app to run on a broad range of these devices but which also adapts its UI to give a great experience, no matter which screen it is running on.</a:t>
            </a:r>
            <a:endParaRPr lang="en-US" sz="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24888205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you think of the broad range of screen sizes available across all Windows 10 devices, from 4.5” phones up to the 84” Surface Hub, it can seem daunting to create an adaptive UI that will work well across all of</a:t>
            </a:r>
            <a:r>
              <a:rPr lang="en-GB" baseline="0" dirty="0" smtClean="0"/>
              <a:t> these.</a:t>
            </a:r>
          </a:p>
          <a:p>
            <a:endParaRPr lang="en-GB" baseline="0" dirty="0" smtClean="0"/>
          </a:p>
          <a:p>
            <a:r>
              <a:rPr lang="en-GB" baseline="0" dirty="0" smtClean="0"/>
              <a:t>Our advice is to target a few key scenarios:</a:t>
            </a:r>
          </a:p>
          <a:p>
            <a:pPr marL="171450" indent="-171450">
              <a:buFont typeface="Arial" panose="020B0604020202020204" pitchFamily="34" charset="0"/>
              <a:buChar char="•"/>
            </a:pPr>
            <a:r>
              <a:rPr lang="en-GB" baseline="0" dirty="0" smtClean="0"/>
              <a:t>5” phone in portrait</a:t>
            </a:r>
          </a:p>
          <a:p>
            <a:pPr marL="171450" indent="-171450">
              <a:buFont typeface="Arial" panose="020B0604020202020204" pitchFamily="34" charset="0"/>
              <a:buChar char="•"/>
            </a:pPr>
            <a:r>
              <a:rPr lang="en-GB" baseline="0" dirty="0" smtClean="0"/>
              <a:t>8” tablet in portrait and landscape</a:t>
            </a:r>
          </a:p>
          <a:p>
            <a:pPr marL="171450" indent="-171450">
              <a:buFont typeface="Arial" panose="020B0604020202020204" pitchFamily="34" charset="0"/>
              <a:buChar char="•"/>
            </a:pPr>
            <a:r>
              <a:rPr lang="en-GB" baseline="0" dirty="0" smtClean="0"/>
              <a:t>13” laptop/PC in landscape</a:t>
            </a:r>
          </a:p>
          <a:p>
            <a:pPr marL="171450" indent="-171450">
              <a:buFont typeface="Arial" panose="020B0604020202020204" pitchFamily="34" charset="0"/>
              <a:buChar char="•"/>
            </a:pPr>
            <a:endParaRPr lang="en-GB" baseline="0" dirty="0" smtClean="0"/>
          </a:p>
          <a:p>
            <a:pPr marL="0" indent="0">
              <a:buFont typeface="Arial" panose="020B0604020202020204" pitchFamily="34" charset="0"/>
              <a:buNone/>
            </a:pPr>
            <a:r>
              <a:rPr lang="en-GB" baseline="0" dirty="0" smtClean="0"/>
              <a:t>If you focus on these key targets, and use adaptive layout techniques such as Grid layout and controls that can wrap and flow output such as the </a:t>
            </a:r>
            <a:r>
              <a:rPr lang="en-GB" baseline="0" dirty="0" err="1" smtClean="0"/>
              <a:t>TextBlock</a:t>
            </a:r>
            <a:r>
              <a:rPr lang="en-GB" baseline="0" dirty="0" smtClean="0"/>
              <a:t> with Wrapping set to true, then you should find that you will end up with good results across all the targeted devices and also on those intermediaries.</a:t>
            </a:r>
          </a:p>
          <a:p>
            <a:pPr marL="0" indent="0">
              <a:buFont typeface="Arial" panose="020B0604020202020204" pitchFamily="34" charset="0"/>
              <a:buNone/>
            </a:pPr>
            <a:r>
              <a:rPr lang="en-GB" baseline="0" dirty="0" smtClean="0"/>
              <a:t>You can then target additional screens such as large monitors, Surface Hub or Xbox if it makes sense for your app.</a:t>
            </a:r>
          </a:p>
        </p:txBody>
      </p:sp>
      <p:sp>
        <p:nvSpPr>
          <p:cNvPr id="4" name="Slide Number Placeholder 3"/>
          <p:cNvSpPr>
            <a:spLocks noGrp="1"/>
          </p:cNvSpPr>
          <p:nvPr>
            <p:ph type="sldNum" sz="quarter" idx="10"/>
          </p:nvPr>
        </p:nvSpPr>
        <p:spPr/>
        <p:txBody>
          <a:bodyPr/>
          <a:lstStyle/>
          <a:p>
            <a:fld id="{3FAC0659-34C9-4BAF-A7FA-59E8DF72899F}" type="slidenum">
              <a:rPr lang="en-US" smtClean="0"/>
              <a:t>12</a:t>
            </a:fld>
            <a:endParaRPr lang="en-US"/>
          </a:p>
        </p:txBody>
      </p:sp>
    </p:spTree>
    <p:extLst>
      <p:ext uri="{BB962C8B-B14F-4D97-AF65-F5344CB8AC3E}">
        <p14:creationId xmlns:p14="http://schemas.microsoft.com/office/powerpoint/2010/main" val="3516236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 you think about what to show on different screens, you will</a:t>
            </a:r>
            <a:r>
              <a:rPr lang="en-GB" baseline="0" dirty="0" smtClean="0"/>
              <a:t> often decide to show more content on larger displays where screen size is not as constrained as on a small screen such as a phone.</a:t>
            </a:r>
          </a:p>
          <a:p>
            <a:r>
              <a:rPr lang="en-GB" baseline="0" dirty="0" smtClean="0"/>
              <a:t>A great example is the Mail app. On a desktop display, this adopts a three column layout, with a navigation pane on the left, listing to its right and then perhaps something like a preview pane on the right side of the screen.</a:t>
            </a:r>
          </a:p>
          <a:p>
            <a:r>
              <a:rPr lang="en-GB" baseline="0" dirty="0" smtClean="0"/>
              <a:t>As we move down to a phablet or tablet, the layout shrinks to a two-column design. Here, the navigation panel is no longer on the primary layout but has been hidden away and is accessible by a ‘hamburger’ button. The mail listing and the preview pane remains though.</a:t>
            </a:r>
          </a:p>
          <a:p>
            <a:r>
              <a:rPr lang="en-GB" baseline="0" dirty="0" smtClean="0"/>
              <a:t>Move down again to a phone display and now the Mail app shrinks again to a one-column layout. The primary screen shows the mail listing, but then to read a mail message, the user taps on an entry in the list and a new page opens to allow reading of the full message.</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13</a:t>
            </a:fld>
            <a:endParaRPr lang="en-US"/>
          </a:p>
        </p:txBody>
      </p:sp>
    </p:spTree>
    <p:extLst>
      <p:ext uri="{BB962C8B-B14F-4D97-AF65-F5344CB8AC3E}">
        <p14:creationId xmlns:p14="http://schemas.microsoft.com/office/powerpoint/2010/main" val="14986767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Open the built-in Calculator app</a:t>
            </a:r>
            <a:r>
              <a:rPr lang="en-GB" baseline="0" dirty="0" smtClean="0"/>
              <a:t> on a desktop.</a:t>
            </a:r>
          </a:p>
          <a:p>
            <a:r>
              <a:rPr lang="en-GB" baseline="0" dirty="0" smtClean="0"/>
              <a:t>Switch to the scientific layout as this has a richer UI.</a:t>
            </a:r>
          </a:p>
          <a:p>
            <a:r>
              <a:rPr lang="en-GB" baseline="0" dirty="0" smtClean="0"/>
              <a:t>Slowly resize the window, showing how parts of the UI are removed as the window size reduces, and that margins and spacing reduces as the screen gets smaller.</a:t>
            </a:r>
          </a:p>
          <a:p>
            <a:r>
              <a:rPr lang="en-GB" baseline="0" dirty="0" smtClean="0"/>
              <a:t>Point out that on desktop at the narrowest window, effectively what you are looking at is the Phone display layout.</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14</a:t>
            </a:fld>
            <a:endParaRPr lang="en-US"/>
          </a:p>
        </p:txBody>
      </p:sp>
    </p:spTree>
    <p:extLst>
      <p:ext uri="{BB962C8B-B14F-4D97-AF65-F5344CB8AC3E}">
        <p14:creationId xmlns:p14="http://schemas.microsoft.com/office/powerpoint/2010/main" val="20982001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Bear these three things in mind as you</a:t>
            </a:r>
            <a:r>
              <a:rPr lang="en-GB" baseline="0" dirty="0" smtClean="0"/>
              <a:t> design the UI for your app:</a:t>
            </a:r>
          </a:p>
          <a:p>
            <a:pPr marL="228600" indent="-228600">
              <a:buFont typeface="+mj-lt"/>
              <a:buAutoNum type="arabicPeriod"/>
            </a:pPr>
            <a:r>
              <a:rPr lang="en-GB" baseline="0" dirty="0" smtClean="0"/>
              <a:t>React to window size change and modify the positioning of blocks of content, perhaps show and hide features</a:t>
            </a:r>
          </a:p>
          <a:p>
            <a:pPr marL="228600" indent="-228600">
              <a:buFont typeface="+mj-lt"/>
              <a:buAutoNum type="arabicPeriod"/>
            </a:pPr>
            <a:r>
              <a:rPr lang="en-GB" baseline="0" dirty="0" smtClean="0"/>
              <a:t>Think also of how the user is interacting with your app. Many of the built-in controls automatically adapt to touch vs mouse/keyboard input but you may also be able to refine your layouts based on input method</a:t>
            </a:r>
          </a:p>
          <a:p>
            <a:pPr marL="228600" indent="-228600">
              <a:buFont typeface="+mj-lt"/>
              <a:buAutoNum type="arabicPeriod"/>
            </a:pPr>
            <a:r>
              <a:rPr lang="en-GB" baseline="0" dirty="0" smtClean="0"/>
              <a:t>Trust the effective pixels system! Design in Visual Studio so that it ‘looks right’ and you can be confident it will ‘look right’ across a broad range of Windows 10 displays. You will still refine the content displayed on the page based on screen sizes, but you don’t have to adjust sizing on account of screen width.</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15</a:t>
            </a:fld>
            <a:endParaRPr lang="en-US"/>
          </a:p>
        </p:txBody>
      </p:sp>
    </p:spTree>
    <p:extLst>
      <p:ext uri="{BB962C8B-B14F-4D97-AF65-F5344CB8AC3E}">
        <p14:creationId xmlns:p14="http://schemas.microsoft.com/office/powerpoint/2010/main" val="9668391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 far, we have identified</a:t>
            </a:r>
            <a:r>
              <a:rPr lang="en-GB" baseline="0" dirty="0" smtClean="0"/>
              <a:t> the need to adjust the content that the user sees on a page according to the size of the display screen. But what techniques should you use for helping to decide what to show and what to hide?</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16</a:t>
            </a:fld>
            <a:endParaRPr lang="en-US"/>
          </a:p>
        </p:txBody>
      </p:sp>
    </p:spTree>
    <p:extLst>
      <p:ext uri="{BB962C8B-B14F-4D97-AF65-F5344CB8AC3E}">
        <p14:creationId xmlns:p14="http://schemas.microsoft.com/office/powerpoint/2010/main" val="1416372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GB" dirty="0" smtClean="0"/>
              <a:t>It should be no surprise that the techniques you should use for XAML pages are exactly the same as those</a:t>
            </a:r>
            <a:r>
              <a:rPr lang="en-GB" baseline="0" dirty="0" smtClean="0"/>
              <a:t> used by web designers to create adaptive web pages. What we have done with Windows 10 is bring adaptive web UI techniques to native XAML apps.</a:t>
            </a:r>
          </a:p>
          <a:p>
            <a:pPr marL="228600" indent="-228600">
              <a:buAutoNum type="arabicPeriod"/>
            </a:pPr>
            <a:r>
              <a:rPr lang="en-GB" baseline="0" dirty="0" smtClean="0"/>
              <a:t>Reposition – You can move blocks of content around on the page. For example, in landscape, you can have islands of content extending across the page horizontally, but in a narrow screen layout, move content so that it is laid out more like a single column.</a:t>
            </a:r>
          </a:p>
          <a:p>
            <a:pPr marL="228600" indent="-228600">
              <a:buAutoNum type="arabicPeriod"/>
            </a:pPr>
            <a:r>
              <a:rPr lang="en-GB" baseline="0" dirty="0" smtClean="0"/>
              <a:t>Resize – You can simply allow content on the page to grow and shrink as the window size changes. Using a Grid with proportional column/row sizes is a great way of achieving this.</a:t>
            </a:r>
          </a:p>
          <a:p>
            <a:pPr marL="228600" indent="-228600">
              <a:buAutoNum type="arabicPeriod"/>
            </a:pPr>
            <a:r>
              <a:rPr lang="en-GB" baseline="0" dirty="0" smtClean="0"/>
              <a:t>Reflow – This means to have text, for example, change from a single column on a narrow screen to span two or more columns on wider screens.</a:t>
            </a:r>
          </a:p>
          <a:p>
            <a:pPr marL="228600" indent="-228600">
              <a:buAutoNum type="arabicPeriod"/>
            </a:pPr>
            <a:r>
              <a:rPr lang="en-GB" baseline="0" dirty="0" smtClean="0"/>
              <a:t>Reveal – here you will show additional content areas as the screen width increases, hide them as the screen width decreases.</a:t>
            </a:r>
          </a:p>
          <a:p>
            <a:pPr marL="228600" indent="-228600">
              <a:buAutoNum type="arabicPeriod"/>
            </a:pPr>
            <a:r>
              <a:rPr lang="en-GB" baseline="0" dirty="0" smtClean="0"/>
              <a:t>Replace – With this technique you replace one layout of some content with a different layout depending on the screen size, to ensure a great, screen-appropriate layout on all screen sizes</a:t>
            </a:r>
          </a:p>
          <a:p>
            <a:pPr marL="228600" indent="-228600">
              <a:buAutoNum type="arabicPeriod"/>
            </a:pPr>
            <a:r>
              <a:rPr lang="en-GB" baseline="0" dirty="0" smtClean="0"/>
              <a:t>Re-architect – When you re-architect, you go for a substantially different layout on different size screens, or on different device families. In XAML terms, this often means to navigate to a specific page for some scenario, such as when running on an Xbox, where the user interactions through a controller may be substantially different to the same app running on a PC or phone.</a:t>
            </a:r>
            <a:endParaRPr lang="en-GB"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8/31/2015 1:02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8513416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many cases, you will use the same display but adapt it using Visual States and – a new feature</a:t>
            </a:r>
            <a:r>
              <a:rPr lang="en-GB" baseline="0" dirty="0" smtClean="0"/>
              <a:t> in UWP XAML - </a:t>
            </a:r>
            <a:r>
              <a:rPr lang="en-GB" dirty="0" smtClean="0"/>
              <a:t>Adaptive Triggers to move content around, or to show/hide bits of content. Another new control, </a:t>
            </a:r>
            <a:r>
              <a:rPr lang="en-GB" dirty="0" err="1" smtClean="0"/>
              <a:t>RelativePanel</a:t>
            </a:r>
            <a:r>
              <a:rPr lang="en-GB" dirty="0" smtClean="0"/>
              <a:t>, is great for repositioning content under the control of Visual States – for example, repositioning the ‘End Call’ button underneath the other control buttons on the phone display shown here.</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18</a:t>
            </a:fld>
            <a:endParaRPr lang="en-US"/>
          </a:p>
        </p:txBody>
      </p:sp>
    </p:spTree>
    <p:extLst>
      <p:ext uri="{BB962C8B-B14F-4D97-AF65-F5344CB8AC3E}">
        <p14:creationId xmlns:p14="http://schemas.microsoft.com/office/powerpoint/2010/main" val="1827581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Also as you design, think of the way the user interacts with </a:t>
            </a:r>
            <a:r>
              <a:rPr lang="en-GB" dirty="0" err="1" smtClean="0"/>
              <a:t>yor</a:t>
            </a:r>
            <a:r>
              <a:rPr lang="en-GB" dirty="0" smtClean="0"/>
              <a:t> app on a particular device. A great example is the calendar app. On a large screen, you will take</a:t>
            </a:r>
            <a:r>
              <a:rPr lang="en-GB" baseline="0" dirty="0" smtClean="0"/>
              <a:t> advantage of the large display area to show a full month date picker, maybe some group selectors, and a rich display such as a full month view.</a:t>
            </a:r>
          </a:p>
          <a:p>
            <a:r>
              <a:rPr lang="en-GB" baseline="0" dirty="0" smtClean="0"/>
              <a:t>On a phone however, the user generally glances at their phone to find out what the next few appointments are that day. The primary usage scenario changes. All the information that is conveyed by the large screen display is still available on the phone, but only by navigating through some additional levels of menu and pages.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19</a:t>
            </a:fld>
            <a:endParaRPr lang="en-US"/>
          </a:p>
        </p:txBody>
      </p:sp>
    </p:spTree>
    <p:extLst>
      <p:ext uri="{BB962C8B-B14F-4D97-AF65-F5344CB8AC3E}">
        <p14:creationId xmlns:p14="http://schemas.microsoft.com/office/powerpoint/2010/main" val="3311915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That’s enough</a:t>
            </a:r>
            <a:r>
              <a:rPr lang="en-GB" baseline="0" dirty="0" smtClean="0"/>
              <a:t> theory! How do we actually build an adaptive UI using UWP XAML?</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20</a:t>
            </a:fld>
            <a:endParaRPr lang="en-US"/>
          </a:p>
        </p:txBody>
      </p:sp>
    </p:spTree>
    <p:extLst>
      <p:ext uri="{BB962C8B-B14F-4D97-AF65-F5344CB8AC3E}">
        <p14:creationId xmlns:p14="http://schemas.microsoft.com/office/powerpoint/2010/main" val="3393616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With visual states and adaptive triggers, you target a universal experience by doing more purposeful sizing and positioning of UI elements to make the app adapt.</a:t>
            </a:r>
          </a:p>
          <a:p>
            <a:endParaRPr lang="en-GB" dirty="0" smtClean="0"/>
          </a:p>
          <a:p>
            <a:r>
              <a:rPr lang="en-GB" dirty="0" smtClean="0"/>
              <a:t>In these scenarios controls may be moved around and hidden using the </a:t>
            </a:r>
            <a:r>
              <a:rPr lang="en-GB" dirty="0" err="1" smtClean="0"/>
              <a:t>VisualStateManager</a:t>
            </a:r>
            <a:r>
              <a:rPr lang="en-GB" dirty="0" smtClean="0"/>
              <a:t> which can trigger on different window sizes. This means that your universal app projects no longer require separate project heads or UI definitions for small and large windows.</a:t>
            </a:r>
          </a:p>
          <a:p>
            <a:endParaRPr lang="en-GB" dirty="0" smtClean="0"/>
          </a:p>
          <a:p>
            <a:r>
              <a:rPr lang="en-GB" dirty="0" smtClean="0"/>
              <a:t>Blend is a great tool for working with Visual States as you can preview how a state looks in the visual designer. You cannot do this in Visual Studio.</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21</a:t>
            </a:fld>
            <a:endParaRPr lang="en-US"/>
          </a:p>
        </p:txBody>
      </p:sp>
    </p:spTree>
    <p:extLst>
      <p:ext uri="{BB962C8B-B14F-4D97-AF65-F5344CB8AC3E}">
        <p14:creationId xmlns:p14="http://schemas.microsoft.com/office/powerpoint/2010/main" val="1068958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First, let’s look at some design</a:t>
            </a:r>
            <a:r>
              <a:rPr lang="en-GB" baseline="0" dirty="0" smtClean="0"/>
              <a:t> principles and at some platform features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4</a:t>
            </a:fld>
            <a:endParaRPr lang="en-US"/>
          </a:p>
        </p:txBody>
      </p:sp>
    </p:spTree>
    <p:extLst>
      <p:ext uri="{BB962C8B-B14F-4D97-AF65-F5344CB8AC3E}">
        <p14:creationId xmlns:p14="http://schemas.microsoft.com/office/powerpoint/2010/main" val="10326174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you define a visual sate, you give it a name, and you change properties</a:t>
            </a:r>
            <a:r>
              <a:rPr lang="en-GB" baseline="0" dirty="0" smtClean="0"/>
              <a:t> of the controls on your UI, such as visibility or sizes. These changes can be applied together when a particular named visual state is applied.</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22</a:t>
            </a:fld>
            <a:endParaRPr lang="en-US"/>
          </a:p>
        </p:txBody>
      </p:sp>
    </p:spTree>
    <p:extLst>
      <p:ext uri="{BB962C8B-B14F-4D97-AF65-F5344CB8AC3E}">
        <p14:creationId xmlns:p14="http://schemas.microsoft.com/office/powerpoint/2010/main" val="33687859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Visual States are nothing new – they have always been in XAML. </a:t>
            </a:r>
          </a:p>
          <a:p>
            <a:r>
              <a:rPr lang="en-GB" dirty="0" smtClean="0"/>
              <a:t>Before UWP,</a:t>
            </a:r>
            <a:r>
              <a:rPr lang="en-GB" baseline="0" dirty="0" smtClean="0"/>
              <a:t> they could only be activated in code. You can still use this technique today – however, there is a new, simpler method in UWP.</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23</a:t>
            </a:fld>
            <a:endParaRPr lang="en-US"/>
          </a:p>
        </p:txBody>
      </p:sp>
    </p:spTree>
    <p:extLst>
      <p:ext uri="{BB962C8B-B14F-4D97-AF65-F5344CB8AC3E}">
        <p14:creationId xmlns:p14="http://schemas.microsoft.com/office/powerpoint/2010/main" val="8251694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You can now define the trigger that causes a visual state to be activated directly</a:t>
            </a:r>
            <a:r>
              <a:rPr lang="en-GB" baseline="0" dirty="0" smtClean="0"/>
              <a:t> in XAML.</a:t>
            </a:r>
            <a:endParaRPr lang="en-GB" dirty="0" smtClean="0"/>
          </a:p>
          <a:p>
            <a:r>
              <a:rPr lang="en-GB" dirty="0" smtClean="0"/>
              <a:t>Adaptive visual states allow you to change the visual state in response to changes in the width of the window based on </a:t>
            </a:r>
            <a:r>
              <a:rPr lang="en-GB" dirty="0" err="1" smtClean="0"/>
              <a:t>MinWindowWidth</a:t>
            </a:r>
            <a:r>
              <a:rPr lang="en-GB" dirty="0" smtClean="0"/>
              <a:t> or </a:t>
            </a:r>
            <a:r>
              <a:rPr lang="en-GB" dirty="0" err="1" smtClean="0"/>
              <a:t>MinWindowHeight</a:t>
            </a:r>
            <a:r>
              <a:rPr lang="en-GB" dirty="0" smtClean="0"/>
              <a:t>. </a:t>
            </a:r>
          </a:p>
          <a:p>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24</a:t>
            </a:fld>
            <a:endParaRPr lang="en-US"/>
          </a:p>
        </p:txBody>
      </p:sp>
    </p:spTree>
    <p:extLst>
      <p:ext uri="{BB962C8B-B14F-4D97-AF65-F5344CB8AC3E}">
        <p14:creationId xmlns:p14="http://schemas.microsoft.com/office/powerpoint/2010/main" val="5250830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Adaptive Triggers defined in XAML are just a declarative way of activating visual states.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25</a:t>
            </a:fld>
            <a:endParaRPr lang="en-US"/>
          </a:p>
        </p:txBody>
      </p:sp>
    </p:spTree>
    <p:extLst>
      <p:ext uri="{BB962C8B-B14F-4D97-AF65-F5344CB8AC3E}">
        <p14:creationId xmlns:p14="http://schemas.microsoft.com/office/powerpoint/2010/main" val="27425819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other innovation in UWP around Visual</a:t>
            </a:r>
            <a:r>
              <a:rPr lang="en-GB" baseline="0" dirty="0" smtClean="0"/>
              <a:t> States is Setters.</a:t>
            </a:r>
          </a:p>
          <a:p>
            <a:r>
              <a:rPr lang="en-GB" baseline="0" dirty="0" smtClean="0"/>
              <a:t>Prior to UWP, all property changes to controls applied within a visual state had to be defined in a storyboard. While you can still do this, a much simpler syntax can now be used for those properties that just need to change from one value to another, and do not need a timeline or gradual transition that is possible by using a storyboard.</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26</a:t>
            </a:fld>
            <a:endParaRPr lang="en-US"/>
          </a:p>
        </p:txBody>
      </p:sp>
    </p:spTree>
    <p:extLst>
      <p:ext uri="{BB962C8B-B14F-4D97-AF65-F5344CB8AC3E}">
        <p14:creationId xmlns:p14="http://schemas.microsoft.com/office/powerpoint/2010/main" val="18565946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Another</a:t>
            </a:r>
            <a:r>
              <a:rPr lang="en-GB" baseline="0" dirty="0" smtClean="0"/>
              <a:t> key tool in the arsenal of developers of adaptive XAML UI is the </a:t>
            </a:r>
            <a:r>
              <a:rPr lang="en-GB" baseline="0" dirty="0" err="1" smtClean="0"/>
              <a:t>RelativePanel</a:t>
            </a:r>
            <a:r>
              <a:rPr lang="en-GB" baseline="0" dirty="0" smtClean="0"/>
              <a:t>.</a:t>
            </a:r>
          </a:p>
          <a:p>
            <a:r>
              <a:rPr lang="en-GB" dirty="0" err="1" smtClean="0"/>
              <a:t>RelativePanel</a:t>
            </a:r>
            <a:r>
              <a:rPr lang="en-GB" dirty="0" smtClean="0"/>
              <a:t> is a constraint based layout container that you can use to create UIs by expressing spatial relationships between elements. Using </a:t>
            </a:r>
            <a:r>
              <a:rPr lang="en-GB" dirty="0" err="1" smtClean="0"/>
              <a:t>RelativePanel’s</a:t>
            </a:r>
            <a:r>
              <a:rPr lang="en-GB" dirty="0" smtClean="0"/>
              <a:t> attached properties, you can position a UI element relative to another UI element (A is </a:t>
            </a:r>
            <a:r>
              <a:rPr lang="en-GB" dirty="0" err="1" smtClean="0"/>
              <a:t>RelativePanel.Below</a:t>
            </a:r>
            <a:r>
              <a:rPr lang="en-GB" dirty="0" smtClean="0"/>
              <a:t> B) as well as relative to the panel (A is </a:t>
            </a:r>
            <a:r>
              <a:rPr lang="en-GB" dirty="0" err="1" smtClean="0"/>
              <a:t>RelativePanel.AlignTopWithPanel</a:t>
            </a:r>
            <a:r>
              <a:rPr lang="en-GB" dirty="0" smtClean="0"/>
              <a:t>).</a:t>
            </a:r>
          </a:p>
          <a:p>
            <a:endParaRPr lang="en-GB" dirty="0" smtClean="0"/>
          </a:p>
          <a:p>
            <a:r>
              <a:rPr lang="en-GB" dirty="0" smtClean="0"/>
              <a:t>It is particularly valuable when applying visual states in response to window size changes. It makes it very easy</a:t>
            </a:r>
            <a:r>
              <a:rPr lang="en-GB" baseline="0" dirty="0" smtClean="0"/>
              <a:t> to reposition content on the page as the window size increases or decreases.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27</a:t>
            </a:fld>
            <a:endParaRPr lang="en-US"/>
          </a:p>
        </p:txBody>
      </p:sp>
    </p:spTree>
    <p:extLst>
      <p:ext uri="{BB962C8B-B14F-4D97-AF65-F5344CB8AC3E}">
        <p14:creationId xmlns:p14="http://schemas.microsoft.com/office/powerpoint/2010/main" val="33665658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 far, we have looked at the two built-in adaptive triggers, </a:t>
            </a:r>
            <a:r>
              <a:rPr lang="en-GB" dirty="0" err="1" smtClean="0"/>
              <a:t>MonWindowWidth</a:t>
            </a:r>
            <a:r>
              <a:rPr lang="en-GB" dirty="0" smtClean="0"/>
              <a:t> and </a:t>
            </a:r>
            <a:r>
              <a:rPr lang="en-GB" dirty="0" err="1" smtClean="0"/>
              <a:t>MinWindowHeight</a:t>
            </a:r>
            <a:r>
              <a:rPr lang="en-GB" dirty="0" smtClean="0"/>
              <a:t>.</a:t>
            </a:r>
          </a:p>
          <a:p>
            <a:r>
              <a:rPr lang="en-GB" dirty="0" smtClean="0"/>
              <a:t>You can create custom triggers to support UI changes in response to any environmental change.</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29</a:t>
            </a:fld>
            <a:endParaRPr lang="en-US"/>
          </a:p>
        </p:txBody>
      </p:sp>
    </p:spTree>
    <p:extLst>
      <p:ext uri="{BB962C8B-B14F-4D97-AF65-F5344CB8AC3E}">
        <p14:creationId xmlns:p14="http://schemas.microsoft.com/office/powerpoint/2010/main" val="25113598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To create a custom trigger, simply create a class that inherits fro </a:t>
            </a:r>
            <a:r>
              <a:rPr lang="en-GB" dirty="0" err="1" smtClean="0"/>
              <a:t>StateTriggerBase</a:t>
            </a:r>
            <a:r>
              <a:rPr lang="en-GB" dirty="0" smtClean="0"/>
              <a:t>.</a:t>
            </a:r>
          </a:p>
          <a:p>
            <a:r>
              <a:rPr lang="en-GB" dirty="0" smtClean="0"/>
              <a:t>Inside</a:t>
            </a:r>
            <a:r>
              <a:rPr lang="en-GB" baseline="0" dirty="0" smtClean="0"/>
              <a:t> that, write some logic that tests the value of some environmental factor. Then when the case being tested is true, call the </a:t>
            </a:r>
            <a:r>
              <a:rPr lang="en-GB" baseline="0" dirty="0" err="1" smtClean="0"/>
              <a:t>SetActive</a:t>
            </a:r>
            <a:r>
              <a:rPr lang="en-GB" baseline="0" dirty="0" smtClean="0"/>
              <a:t> method inherited from the base class.</a:t>
            </a:r>
          </a:p>
          <a:p>
            <a:endParaRPr lang="en-GB" baseline="0" dirty="0" smtClean="0"/>
          </a:p>
          <a:p>
            <a:r>
              <a:rPr lang="en-GB" baseline="0" dirty="0" smtClean="0"/>
              <a:t>In the example shown here, the class has a public property of type </a:t>
            </a:r>
            <a:r>
              <a:rPr lang="en-GB" baseline="0" dirty="0" err="1" smtClean="0"/>
              <a:t>DeviceFamily</a:t>
            </a:r>
            <a:r>
              <a:rPr lang="en-GB" baseline="0" dirty="0" smtClean="0"/>
              <a:t> that you set in the XAML when you </a:t>
            </a:r>
            <a:r>
              <a:rPr lang="en-GB" baseline="0" dirty="0" err="1" smtClean="0"/>
              <a:t>carete</a:t>
            </a:r>
            <a:r>
              <a:rPr lang="en-GB" baseline="0" dirty="0" smtClean="0"/>
              <a:t> an instance of this trigger class. Then the code inside the setter of the </a:t>
            </a:r>
            <a:r>
              <a:rPr lang="en-GB" baseline="0" dirty="0" err="1" smtClean="0"/>
              <a:t>DeviceFamily</a:t>
            </a:r>
            <a:r>
              <a:rPr lang="en-GB" baseline="0" dirty="0" smtClean="0"/>
              <a:t> property tests whether the actual device family the app is running on is the same as the property value defined in the XAML. If it is, then it calls </a:t>
            </a:r>
            <a:r>
              <a:rPr lang="en-GB" baseline="0" dirty="0" err="1" smtClean="0"/>
              <a:t>SetActive</a:t>
            </a:r>
            <a:r>
              <a:rPr lang="en-GB" baseline="0" dirty="0" smtClean="0"/>
              <a:t> so the trigger value is true, and the visual state that is using this trigger will be selected.</a:t>
            </a:r>
            <a:endParaRPr lang="en-GB" dirty="0" smtClean="0"/>
          </a:p>
        </p:txBody>
      </p:sp>
      <p:sp>
        <p:nvSpPr>
          <p:cNvPr id="4" name="Slide Number Placeholder 3"/>
          <p:cNvSpPr>
            <a:spLocks noGrp="1"/>
          </p:cNvSpPr>
          <p:nvPr>
            <p:ph type="sldNum" sz="quarter" idx="10"/>
          </p:nvPr>
        </p:nvSpPr>
        <p:spPr/>
        <p:txBody>
          <a:bodyPr/>
          <a:lstStyle/>
          <a:p>
            <a:fld id="{3FAC0659-34C9-4BAF-A7FA-59E8DF72899F}" type="slidenum">
              <a:rPr lang="en-US" smtClean="0"/>
              <a:t>30</a:t>
            </a:fld>
            <a:endParaRPr lang="en-US"/>
          </a:p>
        </p:txBody>
      </p:sp>
    </p:spTree>
    <p:extLst>
      <p:ext uri="{BB962C8B-B14F-4D97-AF65-F5344CB8AC3E}">
        <p14:creationId xmlns:p14="http://schemas.microsoft.com/office/powerpoint/2010/main" val="39604341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Finally, a note on creating tailored views.</a:t>
            </a:r>
          </a:p>
          <a:p>
            <a:r>
              <a:rPr lang="en-GB" dirty="0" smtClean="0"/>
              <a:t>One option is</a:t>
            </a:r>
            <a:r>
              <a:rPr lang="en-GB" baseline="0" dirty="0" smtClean="0"/>
              <a:t> to create completely separate pages and to navigate to the unique page as appropriate.</a:t>
            </a:r>
          </a:p>
          <a:p>
            <a:r>
              <a:rPr lang="en-GB" baseline="0" dirty="0" smtClean="0"/>
              <a:t>Another option is to use XAML views, which are a group of XAML pages that share a code-behind. You use Modern Resource Technology (MRT) to select which XAML view is used based on the device family where the app is running.</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32</a:t>
            </a:fld>
            <a:endParaRPr lang="en-US"/>
          </a:p>
        </p:txBody>
      </p:sp>
    </p:spTree>
    <p:extLst>
      <p:ext uri="{BB962C8B-B14F-4D97-AF65-F5344CB8AC3E}">
        <p14:creationId xmlns:p14="http://schemas.microsoft.com/office/powerpoint/2010/main" val="13725423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summary, designers and developers have a great many tools to help them build an adaptive UI,</a:t>
            </a:r>
            <a:r>
              <a:rPr lang="en-GB" baseline="0" dirty="0" smtClean="0"/>
              <a:t> including Visual States and Adaptive Triggers, </a:t>
            </a:r>
            <a:r>
              <a:rPr lang="en-GB" baseline="0" dirty="0" err="1" smtClean="0"/>
              <a:t>RelativePanel</a:t>
            </a:r>
            <a:r>
              <a:rPr lang="en-GB" baseline="0" dirty="0" smtClean="0"/>
              <a:t>, controls that have built-in responsive UI capabilities such as input </a:t>
            </a:r>
            <a:r>
              <a:rPr lang="en-GB" baseline="0" smtClean="0"/>
              <a:t>method adaptability.</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34</a:t>
            </a:fld>
            <a:endParaRPr lang="en-US"/>
          </a:p>
        </p:txBody>
      </p:sp>
    </p:spTree>
    <p:extLst>
      <p:ext uri="{BB962C8B-B14F-4D97-AF65-F5344CB8AC3E}">
        <p14:creationId xmlns:p14="http://schemas.microsoft.com/office/powerpoint/2010/main" val="3676428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Firstly, you may notice that</a:t>
            </a:r>
            <a:r>
              <a:rPr lang="en-GB" baseline="0" dirty="0" smtClean="0"/>
              <a:t> the Visual Studio 2015 New Project templates do not include examples of different styles of apps, unlike previous versions. In fact, for interactive apps, there’s only one new project template: the Blank App.</a:t>
            </a:r>
          </a:p>
          <a:p>
            <a:r>
              <a:rPr lang="en-GB" baseline="0" dirty="0" smtClean="0"/>
              <a:t>Microsoft is trying to be less prescriptive about design layouts than we have in the past. We want you to use your own designs, fonts and icons and with UWP you can do that.</a:t>
            </a:r>
          </a:p>
          <a:p>
            <a:endParaRPr lang="en-GB" baseline="0" dirty="0" smtClean="0"/>
          </a:p>
          <a:p>
            <a:r>
              <a:rPr lang="en-GB" baseline="0" dirty="0" smtClean="0"/>
              <a:t>If you want to seek inspiration and guidance on how to create an effective layout, you can take a look at the built-in apps that we ship with Windows 10.</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5</a:t>
            </a:fld>
            <a:endParaRPr lang="en-US"/>
          </a:p>
        </p:txBody>
      </p:sp>
    </p:spTree>
    <p:extLst>
      <p:ext uri="{BB962C8B-B14F-4D97-AF65-F5344CB8AC3E}">
        <p14:creationId xmlns:p14="http://schemas.microsoft.com/office/powerpoint/2010/main" val="1061406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First important rule of UWP design is that your sizes, margins,</a:t>
            </a:r>
            <a:r>
              <a:rPr lang="en-GB" baseline="0" dirty="0" smtClean="0"/>
              <a:t> spacing should all be cleanly divisible by four.</a:t>
            </a:r>
          </a:p>
          <a:p>
            <a:r>
              <a:rPr lang="en-GB" baseline="0" dirty="0" smtClean="0"/>
              <a:t>The reason for this is that we have adopted a common effective pixel size across all our devices. You create layouts using effective pixels, which is independent of physical screen resolution. However, as your app runs on many different screens at many different physical screen resolutions, the display system scales your UI up or down as necessary.</a:t>
            </a:r>
          </a:p>
          <a:p>
            <a:r>
              <a:rPr lang="en-GB" baseline="0" dirty="0" smtClean="0"/>
              <a:t>By making all your sizes cleanly divisible by four, you will end up with crisper layout and text and avoid fuzziness.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6</a:t>
            </a:fld>
            <a:endParaRPr lang="en-US"/>
          </a:p>
        </p:txBody>
      </p:sp>
    </p:spTree>
    <p:extLst>
      <p:ext uri="{BB962C8B-B14F-4D97-AF65-F5344CB8AC3E}">
        <p14:creationId xmlns:p14="http://schemas.microsoft.com/office/powerpoint/2010/main" val="268626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effective pixel system takes into account a number of factors and allows you to layout your pages without having to adjust for the device type or the physical screen resolution.</a:t>
            </a:r>
          </a:p>
          <a:p>
            <a:r>
              <a:rPr lang="en-GB" dirty="0" smtClean="0"/>
              <a:t>One factor </a:t>
            </a:r>
            <a:r>
              <a:rPr lang="en-GB" baseline="0" dirty="0" smtClean="0"/>
              <a:t>that determines how large the system will render an item on a particular screen is the scaling algorithm. This takes into account the typical viewing distance of a class of device – a phone is typically held close to the eyes, whereas tablets are held further back, PCs/laptops further back again, and Surface Hub is typically viewed across a room. The scaling algorithm ensures that when you size some UI feature using effective pixels, it will have the same perceivable size regardless if which device it is displayed upon.</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7</a:t>
            </a:fld>
            <a:endParaRPr lang="en-US"/>
          </a:p>
        </p:txBody>
      </p:sp>
    </p:spTree>
    <p:extLst>
      <p:ext uri="{BB962C8B-B14F-4D97-AF65-F5344CB8AC3E}">
        <p14:creationId xmlns:p14="http://schemas.microsoft.com/office/powerpoint/2010/main" val="821352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Video – This has audio track.</a:t>
            </a:r>
          </a:p>
          <a:p>
            <a:r>
              <a:rPr lang="en-GB" dirty="0" smtClean="0"/>
              <a:t>Alternatively,</a:t>
            </a:r>
            <a:r>
              <a:rPr lang="en-GB" baseline="0" dirty="0" smtClean="0"/>
              <a:t> turn off sound and make your own spoken commentary over the video.</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8</a:t>
            </a:fld>
            <a:endParaRPr lang="en-US"/>
          </a:p>
        </p:txBody>
      </p:sp>
    </p:spTree>
    <p:extLst>
      <p:ext uri="{BB962C8B-B14F-4D97-AF65-F5344CB8AC3E}">
        <p14:creationId xmlns:p14="http://schemas.microsoft.com/office/powerpoint/2010/main" val="8337646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 you can see, an effective pixel is a logical sizing unit that actually consists of one or more physical pixels.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9</a:t>
            </a:fld>
            <a:endParaRPr lang="en-US"/>
          </a:p>
        </p:txBody>
      </p:sp>
    </p:spTree>
    <p:extLst>
      <p:ext uri="{BB962C8B-B14F-4D97-AF65-F5344CB8AC3E}">
        <p14:creationId xmlns:p14="http://schemas.microsoft.com/office/powerpoint/2010/main" val="42061602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UWP XAML, all sizes are in effective</a:t>
            </a:r>
            <a:r>
              <a:rPr lang="en-GB" baseline="0" dirty="0" smtClean="0"/>
              <a:t> pixels. You can ignore viewing distance, screen resolution – just design in effective pixels, confident that your designs will look appropriate whichever screen they display on.</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10</a:t>
            </a:fld>
            <a:endParaRPr lang="en-US"/>
          </a:p>
        </p:txBody>
      </p:sp>
    </p:spTree>
    <p:extLst>
      <p:ext uri="{BB962C8B-B14F-4D97-AF65-F5344CB8AC3E}">
        <p14:creationId xmlns:p14="http://schemas.microsoft.com/office/powerpoint/2010/main" val="395527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Now let’s consider some guidelines on how to approach</a:t>
            </a:r>
            <a:r>
              <a:rPr lang="en-GB" baseline="0" dirty="0" smtClean="0"/>
              <a:t> the task of creating an adaptive UI that scales well across multiple screen sizes and orientations.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11</a:t>
            </a:fld>
            <a:endParaRPr lang="en-US"/>
          </a:p>
        </p:txBody>
      </p:sp>
    </p:spTree>
    <p:extLst>
      <p:ext uri="{BB962C8B-B14F-4D97-AF65-F5344CB8AC3E}">
        <p14:creationId xmlns:p14="http://schemas.microsoft.com/office/powerpoint/2010/main" val="2813907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15119895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88414118"/>
      </p:ext>
    </p:extLst>
  </p:cSld>
  <p:clrMapOvr>
    <a:masterClrMapping/>
  </p:clrMapOvr>
  <p:transition>
    <p:fade/>
  </p:transition>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3719085"/>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76884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35825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426899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48046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333333"/>
                    </a:gs>
                    <a:gs pos="100000">
                      <a:srgbClr val="333333"/>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a:stretch>
            <a:fillRect/>
          </a:stretch>
        </p:blipFill>
        <p:spPr>
          <a:xfrm>
            <a:off x="450203" y="3083652"/>
            <a:ext cx="3227129" cy="692057"/>
          </a:xfrm>
          <a:prstGeom prst="rect">
            <a:avLst/>
          </a:prstGeom>
        </p:spPr>
      </p:pic>
    </p:spTree>
    <p:extLst>
      <p:ext uri="{BB962C8B-B14F-4D97-AF65-F5344CB8AC3E}">
        <p14:creationId xmlns:p14="http://schemas.microsoft.com/office/powerpoint/2010/main" val="763236481"/>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3213707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535720379"/>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4960144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2265698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605210767"/>
      </p:ext>
    </p:extLst>
  </p:cSld>
  <p:clrMapOvr>
    <a:masterClrMapping/>
  </p:clrMapOvr>
  <p:transition>
    <p:fade/>
  </p:transition>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7925575"/>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Edit Master text styles</a:t>
            </a:r>
          </a:p>
        </p:txBody>
      </p:sp>
    </p:spTree>
    <p:extLst>
      <p:ext uri="{BB962C8B-B14F-4D97-AF65-F5344CB8AC3E}">
        <p14:creationId xmlns:p14="http://schemas.microsoft.com/office/powerpoint/2010/main" val="2032532893"/>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4229520028"/>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031277975"/>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82560543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99862798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401632331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46448595"/>
      </p:ext>
    </p:extLst>
  </p:cSld>
  <p:clrMapOvr>
    <a:masterClrMapping/>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1335146"/>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08681656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81278130"/>
      </p:ext>
    </p:extLst>
  </p:cSld>
  <p:clrMapOvr>
    <a:masterClrMapping/>
  </p:clrMapOvr>
  <p:transition>
    <p:fade/>
  </p:transition>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352932865"/>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620608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2963800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568737970"/>
      </p:ext>
    </p:extLst>
  </p:cSld>
  <p:clrMapOvr>
    <a:masterClrMapping/>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715948762"/>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1575674048"/>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95395283"/>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596215803"/>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778048651"/>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419592360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06909325"/>
      </p:ext>
    </p:extLst>
  </p:cSld>
  <p:clrMapOvr>
    <a:masterClrMapping/>
  </p:clrMapOvr>
  <p:transition>
    <p:fade/>
  </p:transition>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1137360145"/>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2309095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0597258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768881281"/>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3936340893"/>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40652563"/>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06342100"/>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154887854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8325765"/>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55706084"/>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7860908"/>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3224765"/>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92426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1350846"/>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2015 </a:t>
            </a:r>
            <a:r>
              <a:rPr lang="en-US" sz="686" dirty="0">
                <a:gradFill>
                  <a:gsLst>
                    <a:gs pos="0">
                      <a:srgbClr val="FFFFFF"/>
                    </a:gs>
                    <a:gs pos="100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206540294"/>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205796362"/>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35675971"/>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439223781"/>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8461507"/>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eldia">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863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25054516"/>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5"/>
            <a:ext cx="7171401" cy="896552"/>
          </a:xfrm>
        </p:spPr>
        <p:txBody>
          <a:bodyPr vert="horz" wrap="square" lIns="182880" tIns="146304" rIns="182880" bIns="146304" rtlCol="0" anchor="ctr">
            <a:noAutofit/>
          </a:bodyPr>
          <a:lstStyle>
            <a:lvl1pPr marL="0" indent="0">
              <a:buNone/>
              <a:defRPr lang="en-US" sz="3526"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5328" rtl="0" eaLnBrk="1" latinLnBrk="0" hangingPunct="1">
              <a:spcBef>
                <a:spcPct val="20000"/>
              </a:spcBef>
              <a:spcAft>
                <a:spcPts val="1599"/>
              </a:spcAft>
            </a:pPr>
            <a:r>
              <a:rPr lang="en-US" smtClean="0"/>
              <a:t>Click to edit Master text styles</a:t>
            </a:r>
          </a:p>
        </p:txBody>
      </p:sp>
      <p:sp>
        <p:nvSpPr>
          <p:cNvPr id="6" name="Text Placeholder 8"/>
          <p:cNvSpPr>
            <a:spLocks noGrp="1"/>
          </p:cNvSpPr>
          <p:nvPr>
            <p:ph type="body" sz="quarter" idx="16" hasCustomPrompt="1"/>
          </p:nvPr>
        </p:nvSpPr>
        <p:spPr>
          <a:xfrm>
            <a:off x="269241" y="291070"/>
            <a:ext cx="11653523" cy="896552"/>
          </a:xfrm>
        </p:spPr>
        <p:txBody>
          <a:bodyPr vert="horz" lIns="182880" tIns="146304" rIns="182880" bIns="146304" rtlCol="0" anchor="t">
            <a:noAutofit/>
          </a:bodyPr>
          <a:lstStyle>
            <a:lvl1pPr marL="0" indent="0" algn="l" defTabSz="913521" rtl="0" eaLnBrk="1" latinLnBrk="0" hangingPunct="1">
              <a:lnSpc>
                <a:spcPct val="90000"/>
              </a:lnSpc>
              <a:spcBef>
                <a:spcPct val="0"/>
              </a:spcBef>
              <a:buNone/>
              <a:defRPr lang="en-US" sz="4701"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1" y="1507553"/>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18"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7647"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77202189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1"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3670656267"/>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7346782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screen">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267794" y="6417567"/>
            <a:ext cx="353996" cy="353996"/>
          </a:xfrm>
          <a:prstGeom prst="rect">
            <a:avLst/>
          </a:prstGeom>
        </p:spPr>
      </p:pic>
      <p:sp>
        <p:nvSpPr>
          <p:cNvPr id="5" name="Footer Placeholder 6"/>
          <p:cNvSpPr txBox="1">
            <a:spLocks/>
          </p:cNvSpPr>
          <p:nvPr userDrawn="1"/>
        </p:nvSpPr>
        <p:spPr>
          <a:xfrm>
            <a:off x="10529457"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799" dirty="0" smtClean="0">
                <a:solidFill>
                  <a:srgbClr val="666666"/>
                </a:solidFill>
              </a:rPr>
              <a:t>MICROSOFT CONFIDENTIAL</a:t>
            </a:r>
          </a:p>
        </p:txBody>
      </p:sp>
    </p:spTree>
    <p:extLst>
      <p:ext uri="{BB962C8B-B14F-4D97-AF65-F5344CB8AC3E}">
        <p14:creationId xmlns:p14="http://schemas.microsoft.com/office/powerpoint/2010/main" val="2067341654"/>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8"/>
            <a:ext cx="11653523" cy="2245936"/>
          </a:xfrm>
        </p:spPr>
        <p:txBody>
          <a:bodyPr>
            <a:spAutoFit/>
          </a:bodyPr>
          <a:lstStyle>
            <a:lvl3pPr>
              <a:defRPr sz="2350"/>
            </a:lvl3pPr>
            <a:lvl4pPr>
              <a:defRPr sz="1958"/>
            </a:lvl4pPr>
            <a:lvl5pPr>
              <a:defRPr sz="1958"/>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05620061"/>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screen">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267794" y="6417567"/>
            <a:ext cx="353996" cy="353996"/>
          </a:xfrm>
          <a:prstGeom prst="rect">
            <a:avLst/>
          </a:prstGeom>
        </p:spPr>
      </p:pic>
    </p:spTree>
    <p:extLst>
      <p:ext uri="{BB962C8B-B14F-4D97-AF65-F5344CB8AC3E}">
        <p14:creationId xmlns:p14="http://schemas.microsoft.com/office/powerpoint/2010/main" val="1867116633"/>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5"/>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328"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40" y="1505897"/>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7595674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1" y="1635896"/>
            <a:ext cx="2689275" cy="4931036"/>
          </a:xfrm>
        </p:spPr>
        <p:txBody>
          <a:bodyPr>
            <a:noAutofit/>
          </a:bodyPr>
          <a:lstStyle>
            <a:lvl1pPr marL="335834" indent="-335834">
              <a:buNone/>
              <a:defRPr kumimoji="0" lang="en-US" sz="2351"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328"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999102710"/>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4" y="1635896"/>
            <a:ext cx="8605649" cy="4931036"/>
          </a:xfrm>
        </p:spPr>
        <p:txBody>
          <a:bodyPr wrap="square">
            <a:noAutofit/>
          </a:bodyPr>
          <a:lstStyle>
            <a:lvl3pPr>
              <a:defRPr sz="2351"/>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1" y="1635896"/>
            <a:ext cx="2689275" cy="4931036"/>
          </a:xfrm>
        </p:spPr>
        <p:txBody>
          <a:bodyPr>
            <a:noAutofit/>
          </a:bodyPr>
          <a:lstStyle>
            <a:lvl1pPr marL="0" indent="0">
              <a:buNone/>
              <a:defRPr kumimoji="0" lang="en-US" sz="2351"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328"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3948162144"/>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0"/>
            </a:lvl2pPr>
            <a:lvl3pPr marL="223871" indent="0">
              <a:buNone/>
              <a:defRPr/>
            </a:lvl3pPr>
            <a:lvl4pPr marL="447743" indent="0">
              <a:buNone/>
              <a:defRPr/>
            </a:lvl4pPr>
            <a:lvl5pPr marL="671614"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81195443"/>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15753831"/>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61215"/>
          </a:xfrm>
          <a:noFill/>
        </p:spPr>
        <p:txBody>
          <a:bodyPr tIns="91440" bIns="91440" anchor="t" anchorCtr="0">
            <a:spAutoFit/>
          </a:bodyPr>
          <a:lstStyle>
            <a:lvl1pPr>
              <a:defRPr sz="7051" spc="-99"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407537825"/>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35337622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54117938"/>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15397045"/>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517382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805953"/>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47495871"/>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12975502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19375956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977153" y="3813716"/>
            <a:ext cx="8237697" cy="2497874"/>
          </a:xfrm>
          <a:prstGeom prst="rect">
            <a:avLst/>
          </a:prstGeom>
        </p:spPr>
      </p:pic>
    </p:spTree>
    <p:extLst>
      <p:ext uri="{BB962C8B-B14F-4D97-AF65-F5344CB8AC3E}">
        <p14:creationId xmlns:p14="http://schemas.microsoft.com/office/powerpoint/2010/main" val="138912298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924464"/>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86363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945263037"/>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66185516"/>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552353330"/>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899103762"/>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rgbClr val="00B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50235333"/>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819181002"/>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18699276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845516712"/>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27126325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153286958"/>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191753298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5404635"/>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0536480"/>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7400317"/>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47785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00507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2015 </a:t>
            </a:r>
            <a:r>
              <a:rPr lang="en-US" sz="686" dirty="0">
                <a:gradFill>
                  <a:gsLst>
                    <a:gs pos="0">
                      <a:srgbClr val="FFFFFF"/>
                    </a:gs>
                    <a:gs pos="100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3115768877"/>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79842913"/>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30091794"/>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67019823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501263648"/>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el en objec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074803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67720"/>
            <a:ext cx="11637012" cy="922560"/>
          </a:xfrm>
          <a:prstGeom prst="rect">
            <a:avLst/>
          </a:prstGeom>
        </p:spPr>
        <p:txBody>
          <a:bodyPr anchor="ctr" anchorCtr="0">
            <a:spAutoFit/>
          </a:bodyPr>
          <a:lstStyle>
            <a:lvl1pPr algn="l">
              <a:defRPr sz="5328">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61071436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1139981"/>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133737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774995572"/>
      </p:ext>
    </p:extLst>
  </p:cSld>
  <p:clrMapOvr>
    <a:masterClrMapping/>
  </p:clrMapOvr>
  <p:transition>
    <p:fade/>
  </p:transition>
  <p:timing>
    <p:tnLst>
      <p:par>
        <p:cTn id="1" dur="indefinite" restart="never" nodeType="tmRoot"/>
      </p:par>
    </p:tnLst>
  </p:timing>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40350628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550883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28218975"/>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64277815"/>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itle 3"/>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993828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33679068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_01">
    <p:bg bwMode="ltGray">
      <p:bgPr>
        <a:solidFill>
          <a:schemeClr val="bg1"/>
        </a:solidFill>
        <a:effectLst/>
      </p:bgPr>
    </p:bg>
    <p:spTree>
      <p:nvGrpSpPr>
        <p:cNvPr id="1" name=""/>
        <p:cNvGrpSpPr/>
        <p:nvPr/>
      </p:nvGrpSpPr>
      <p:grpSpPr>
        <a:xfrm>
          <a:off x="0" y="0"/>
          <a:ext cx="0" cy="0"/>
          <a:chOff x="0" y="0"/>
          <a:chExt cx="0" cy="0"/>
        </a:xfrm>
      </p:grpSpPr>
      <p:sp>
        <p:nvSpPr>
          <p:cNvPr id="16" name="Rectangle 15"/>
          <p:cNvSpPr/>
          <p:nvPr userDrawn="1"/>
        </p:nvSpPr>
        <p:spPr bwMode="auto">
          <a:xfrm>
            <a:off x="269239" y="2077800"/>
            <a:ext cx="6274974" cy="3592580"/>
          </a:xfrm>
          <a:prstGeom prst="rect">
            <a:avLst/>
          </a:prstGeom>
          <a:solidFill>
            <a:srgbClr val="FFFFFF">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itle 1"/>
          <p:cNvSpPr>
            <a:spLocks noGrp="1"/>
          </p:cNvSpPr>
          <p:nvPr>
            <p:ph type="title" hasCustomPrompt="1"/>
          </p:nvPr>
        </p:nvSpPr>
        <p:spPr bwMode="black">
          <a:xfrm>
            <a:off x="269302" y="2077814"/>
            <a:ext cx="6276530" cy="1793104"/>
          </a:xfrm>
          <a:noFill/>
        </p:spPr>
        <p:txBody>
          <a:bodyPr lIns="146304" tIns="91440" rIns="146304" bIns="91440" anchor="t" anchorCtr="0"/>
          <a:lstStyle>
            <a:lvl1pPr>
              <a:defRPr sz="5294" spc="-98" baseline="0">
                <a:solidFill>
                  <a:srgbClr val="171717"/>
                </a:solidFill>
              </a:defRPr>
            </a:lvl1pPr>
          </a:lstStyle>
          <a:p>
            <a:r>
              <a:rPr lang="en-US" dirty="0" smtClean="0"/>
              <a:t>Presentation title</a:t>
            </a:r>
            <a:endParaRPr lang="en-US" dirty="0"/>
          </a:p>
        </p:txBody>
      </p:sp>
      <p:sp>
        <p:nvSpPr>
          <p:cNvPr id="18"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7">
                <a:solidFill>
                  <a:srgbClr val="171717"/>
                </a:solidFill>
              </a:defRPr>
            </a:lvl1pPr>
          </a:lstStyle>
          <a:p>
            <a:pPr lvl="0"/>
            <a:r>
              <a:rPr lang="en-US" dirty="0" smtClean="0"/>
              <a:t>Speaker Name</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10354018" y="6146867"/>
            <a:ext cx="1355630" cy="289421"/>
          </a:xfrm>
          <a:prstGeom prst="rect">
            <a:avLst/>
          </a:prstGeom>
          <a:noFill/>
          <a:ln>
            <a:noFill/>
          </a:ln>
        </p:spPr>
      </p:pic>
    </p:spTree>
    <p:extLst>
      <p:ext uri="{BB962C8B-B14F-4D97-AF65-F5344CB8AC3E}">
        <p14:creationId xmlns:p14="http://schemas.microsoft.com/office/powerpoint/2010/main" val="1487132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55794274"/>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65332962"/>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46956611"/>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44219122"/>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96618430"/>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071374"/>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94819816"/>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08605002"/>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446635361"/>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2608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67720"/>
            <a:ext cx="11637012" cy="922560"/>
          </a:xfrm>
          <a:prstGeom prst="rect">
            <a:avLst/>
          </a:prstGeom>
        </p:spPr>
        <p:txBody>
          <a:bodyPr anchor="ctr" anchorCtr="0">
            <a:spAutoFit/>
          </a:bodyPr>
          <a:lstStyle>
            <a:lvl1pPr algn="l">
              <a:defRPr sz="5328">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7684494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1010612" y="3429000"/>
            <a:ext cx="7169065" cy="0"/>
          </a:xfrm>
          <a:prstGeom prst="line">
            <a:avLst/>
          </a:prstGeom>
          <a:ln w="12700">
            <a:solidFill>
              <a:schemeClr val="bg2">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41514452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mo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1010612" y="3429000"/>
            <a:ext cx="7169065"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11214262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DEMO Lead-in">
    <p:bg>
      <p:bgPr>
        <a:solidFill>
          <a:schemeClr val="tx2">
            <a:lumMod val="50000"/>
          </a:schemeClr>
        </a:solidFill>
        <a:effectLst/>
      </p:bgPr>
    </p:bg>
    <p:spTree>
      <p:nvGrpSpPr>
        <p:cNvPr id="1" name=""/>
        <p:cNvGrpSpPr/>
        <p:nvPr/>
      </p:nvGrpSpPr>
      <p:grpSpPr>
        <a:xfrm>
          <a:off x="0" y="0"/>
          <a:ext cx="0" cy="0"/>
          <a:chOff x="0" y="0"/>
          <a:chExt cx="0" cy="0"/>
        </a:xfrm>
      </p:grpSpPr>
      <p:grpSp>
        <p:nvGrpSpPr>
          <p:cNvPr id="18" name="Group 17"/>
          <p:cNvGrpSpPr/>
          <p:nvPr/>
        </p:nvGrpSpPr>
        <p:grpSpPr>
          <a:xfrm>
            <a:off x="9406401"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grpSp>
      <p:sp>
        <p:nvSpPr>
          <p:cNvPr id="46" name="TextBox 45"/>
          <p:cNvSpPr txBox="1"/>
          <p:nvPr/>
        </p:nvSpPr>
        <p:spPr>
          <a:xfrm>
            <a:off x="689548" y="3567659"/>
            <a:ext cx="2830327" cy="1217628"/>
          </a:xfrm>
          <a:prstGeom prst="rect">
            <a:avLst/>
          </a:prstGeom>
          <a:noFill/>
        </p:spPr>
        <p:txBody>
          <a:bodyPr wrap="none" lIns="137033" tIns="109626" rIns="137033" bIns="109626" rtlCol="0">
            <a:spAutoFit/>
          </a:bodyPr>
          <a:lstStyle/>
          <a:p>
            <a:pPr defTabSz="913554" fontAlgn="auto">
              <a:lnSpc>
                <a:spcPct val="90000"/>
              </a:lnSpc>
              <a:spcBef>
                <a:spcPts val="599"/>
              </a:spcBef>
              <a:spcAft>
                <a:spcPts val="0"/>
              </a:spcAft>
            </a:pPr>
            <a:r>
              <a:rPr lang="en-US" sz="7193" dirty="0" smtClean="0">
                <a:solidFill>
                  <a:prstClr val="white"/>
                </a:solidFill>
                <a:latin typeface="Segoe UI Light"/>
                <a:ea typeface="+mn-ea"/>
                <a:cs typeface="+mn-cs"/>
              </a:rPr>
              <a:t>DEMO</a:t>
            </a:r>
          </a:p>
        </p:txBody>
      </p:sp>
      <p:sp>
        <p:nvSpPr>
          <p:cNvPr id="20" name="Title 1"/>
          <p:cNvSpPr>
            <a:spLocks noGrp="1"/>
          </p:cNvSpPr>
          <p:nvPr>
            <p:ph type="ctrTitle" hasCustomPrompt="1"/>
          </p:nvPr>
        </p:nvSpPr>
        <p:spPr>
          <a:xfrm>
            <a:off x="720344" y="736519"/>
            <a:ext cx="10751313" cy="2695311"/>
          </a:xfrm>
        </p:spPr>
        <p:txBody>
          <a:bodyPr anchor="b" anchorCtr="0">
            <a:noAutofit/>
          </a:bodyPr>
          <a:lstStyle>
            <a:lvl1pPr algn="l">
              <a:defRPr sz="719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95864055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12192000" cy="7277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977153" y="3813716"/>
            <a:ext cx="8237697" cy="2497874"/>
          </a:xfrm>
          <a:prstGeom prst="rect">
            <a:avLst/>
          </a:prstGeom>
        </p:spPr>
      </p:pic>
    </p:spTree>
    <p:extLst>
      <p:ext uri="{BB962C8B-B14F-4D97-AF65-F5344CB8AC3E}">
        <p14:creationId xmlns:p14="http://schemas.microsoft.com/office/powerpoint/2010/main" val="2477164118"/>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Announcing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55396" y="2240362"/>
            <a:ext cx="6946037"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75628" y="3694460"/>
            <a:ext cx="6947134"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8" name="Straight Connector 7"/>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4984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42" presetClass="path" presetSubtype="0" decel="100000" fill="hold" grpId="1" nodeType="withEffect">
                                  <p:stCondLst>
                                    <p:cond delay="500"/>
                                  </p:stCondLst>
                                  <p:childTnLst>
                                    <p:animMotion origin="layout" path="M -0.03944 -0.00046 L -4.85065E-6 2.19246E-6 " pathEditMode="relative" rAng="0" ptsTypes="AA">
                                      <p:cBhvr>
                                        <p:cTn id="12" dur="600" fill="hold"/>
                                        <p:tgtEl>
                                          <p:spTgt spid="5"/>
                                        </p:tgtEl>
                                        <p:attrNameLst>
                                          <p:attrName>ppt_x</p:attrName>
                                          <p:attrName>ppt_y</p:attrName>
                                        </p:attrNameLst>
                                      </p:cBhvr>
                                      <p:rCtr x="1966" y="23"/>
                                    </p:animMotion>
                                  </p:childTnLst>
                                </p:cTn>
                              </p:par>
                              <p:par>
                                <p:cTn id="13" presetID="10" presetClass="entr" presetSubtype="0" fill="hold" nodeType="withEffect">
                                  <p:stCondLst>
                                    <p:cond delay="5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85065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376524351"/>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70492350"/>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34641521"/>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59474876"/>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slideLayout" Target="../slideLayouts/slideLayout53.xml"/><Relationship Id="rId18" Type="http://schemas.openxmlformats.org/officeDocument/2006/relationships/slideLayout" Target="../slideLayouts/slideLayout58.xml"/><Relationship Id="rId26" Type="http://schemas.openxmlformats.org/officeDocument/2006/relationships/slideLayout" Target="../slideLayouts/slideLayout66.xml"/><Relationship Id="rId39" Type="http://schemas.openxmlformats.org/officeDocument/2006/relationships/slideLayout" Target="../slideLayouts/slideLayout79.xml"/><Relationship Id="rId3" Type="http://schemas.openxmlformats.org/officeDocument/2006/relationships/slideLayout" Target="../slideLayouts/slideLayout43.xml"/><Relationship Id="rId21" Type="http://schemas.openxmlformats.org/officeDocument/2006/relationships/slideLayout" Target="../slideLayouts/slideLayout61.xml"/><Relationship Id="rId34" Type="http://schemas.openxmlformats.org/officeDocument/2006/relationships/slideLayout" Target="../slideLayouts/slideLayout74.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17" Type="http://schemas.openxmlformats.org/officeDocument/2006/relationships/slideLayout" Target="../slideLayouts/slideLayout57.xml"/><Relationship Id="rId25" Type="http://schemas.openxmlformats.org/officeDocument/2006/relationships/slideLayout" Target="../slideLayouts/slideLayout65.xml"/><Relationship Id="rId33" Type="http://schemas.openxmlformats.org/officeDocument/2006/relationships/slideLayout" Target="../slideLayouts/slideLayout73.xml"/><Relationship Id="rId38" Type="http://schemas.openxmlformats.org/officeDocument/2006/relationships/slideLayout" Target="../slideLayouts/slideLayout78.xml"/><Relationship Id="rId2" Type="http://schemas.openxmlformats.org/officeDocument/2006/relationships/slideLayout" Target="../slideLayouts/slideLayout42.xml"/><Relationship Id="rId16" Type="http://schemas.openxmlformats.org/officeDocument/2006/relationships/slideLayout" Target="../slideLayouts/slideLayout56.xml"/><Relationship Id="rId20" Type="http://schemas.openxmlformats.org/officeDocument/2006/relationships/slideLayout" Target="../slideLayouts/slideLayout60.xml"/><Relationship Id="rId29" Type="http://schemas.openxmlformats.org/officeDocument/2006/relationships/slideLayout" Target="../slideLayouts/slideLayout69.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24" Type="http://schemas.openxmlformats.org/officeDocument/2006/relationships/slideLayout" Target="../slideLayouts/slideLayout64.xml"/><Relationship Id="rId32" Type="http://schemas.openxmlformats.org/officeDocument/2006/relationships/slideLayout" Target="../slideLayouts/slideLayout72.xml"/><Relationship Id="rId37" Type="http://schemas.openxmlformats.org/officeDocument/2006/relationships/slideLayout" Target="../slideLayouts/slideLayout77.xml"/><Relationship Id="rId40" Type="http://schemas.openxmlformats.org/officeDocument/2006/relationships/theme" Target="../theme/theme2.xml"/><Relationship Id="rId5" Type="http://schemas.openxmlformats.org/officeDocument/2006/relationships/slideLayout" Target="../slideLayouts/slideLayout45.xml"/><Relationship Id="rId15" Type="http://schemas.openxmlformats.org/officeDocument/2006/relationships/slideLayout" Target="../slideLayouts/slideLayout55.xml"/><Relationship Id="rId23" Type="http://schemas.openxmlformats.org/officeDocument/2006/relationships/slideLayout" Target="../slideLayouts/slideLayout63.xml"/><Relationship Id="rId28" Type="http://schemas.openxmlformats.org/officeDocument/2006/relationships/slideLayout" Target="../slideLayouts/slideLayout68.xml"/><Relationship Id="rId36" Type="http://schemas.openxmlformats.org/officeDocument/2006/relationships/slideLayout" Target="../slideLayouts/slideLayout76.xml"/><Relationship Id="rId10" Type="http://schemas.openxmlformats.org/officeDocument/2006/relationships/slideLayout" Target="../slideLayouts/slideLayout50.xml"/><Relationship Id="rId19" Type="http://schemas.openxmlformats.org/officeDocument/2006/relationships/slideLayout" Target="../slideLayouts/slideLayout59.xml"/><Relationship Id="rId31" Type="http://schemas.openxmlformats.org/officeDocument/2006/relationships/slideLayout" Target="../slideLayouts/slideLayout71.xml"/><Relationship Id="rId4" Type="http://schemas.openxmlformats.org/officeDocument/2006/relationships/slideLayout" Target="../slideLayouts/slideLayout44.xml"/><Relationship Id="rId9" Type="http://schemas.openxmlformats.org/officeDocument/2006/relationships/slideLayout" Target="../slideLayouts/slideLayout49.xml"/><Relationship Id="rId14" Type="http://schemas.openxmlformats.org/officeDocument/2006/relationships/slideLayout" Target="../slideLayouts/slideLayout54.xml"/><Relationship Id="rId22" Type="http://schemas.openxmlformats.org/officeDocument/2006/relationships/slideLayout" Target="../slideLayouts/slideLayout62.xml"/><Relationship Id="rId27" Type="http://schemas.openxmlformats.org/officeDocument/2006/relationships/slideLayout" Target="../slideLayouts/slideLayout67.xml"/><Relationship Id="rId30" Type="http://schemas.openxmlformats.org/officeDocument/2006/relationships/slideLayout" Target="../slideLayouts/slideLayout70.xml"/><Relationship Id="rId35" Type="http://schemas.openxmlformats.org/officeDocument/2006/relationships/slideLayout" Target="../slideLayouts/slideLayout7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18" Type="http://schemas.openxmlformats.org/officeDocument/2006/relationships/slideLayout" Target="../slideLayouts/slideLayout97.xml"/><Relationship Id="rId26" Type="http://schemas.openxmlformats.org/officeDocument/2006/relationships/slideLayout" Target="../slideLayouts/slideLayout105.xml"/><Relationship Id="rId3" Type="http://schemas.openxmlformats.org/officeDocument/2006/relationships/slideLayout" Target="../slideLayouts/slideLayout82.xml"/><Relationship Id="rId21" Type="http://schemas.openxmlformats.org/officeDocument/2006/relationships/slideLayout" Target="../slideLayouts/slideLayout100.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25" Type="http://schemas.openxmlformats.org/officeDocument/2006/relationships/slideLayout" Target="../slideLayouts/slideLayout104.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20" Type="http://schemas.openxmlformats.org/officeDocument/2006/relationships/slideLayout" Target="../slideLayouts/slideLayout99.xml"/><Relationship Id="rId29" Type="http://schemas.openxmlformats.org/officeDocument/2006/relationships/theme" Target="../theme/theme3.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24" Type="http://schemas.openxmlformats.org/officeDocument/2006/relationships/slideLayout" Target="../slideLayouts/slideLayout103.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23" Type="http://schemas.openxmlformats.org/officeDocument/2006/relationships/slideLayout" Target="../slideLayouts/slideLayout102.xml"/><Relationship Id="rId28" Type="http://schemas.openxmlformats.org/officeDocument/2006/relationships/slideLayout" Target="../slideLayouts/slideLayout107.xml"/><Relationship Id="rId10" Type="http://schemas.openxmlformats.org/officeDocument/2006/relationships/slideLayout" Target="../slideLayouts/slideLayout89.xml"/><Relationship Id="rId19" Type="http://schemas.openxmlformats.org/officeDocument/2006/relationships/slideLayout" Target="../slideLayouts/slideLayout98.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 Id="rId22" Type="http://schemas.openxmlformats.org/officeDocument/2006/relationships/slideLayout" Target="../slideLayouts/slideLayout101.xml"/><Relationship Id="rId27" Type="http://schemas.openxmlformats.org/officeDocument/2006/relationships/slideLayout" Target="../slideLayouts/slideLayout106.xml"/><Relationship Id="rId30"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slideLayout" Target="../slideLayouts/slideLayout120.xml"/><Relationship Id="rId18" Type="http://schemas.openxmlformats.org/officeDocument/2006/relationships/slideLayout" Target="../slideLayouts/slideLayout125.xml"/><Relationship Id="rId26" Type="http://schemas.openxmlformats.org/officeDocument/2006/relationships/theme" Target="../theme/theme4.xml"/><Relationship Id="rId3" Type="http://schemas.openxmlformats.org/officeDocument/2006/relationships/slideLayout" Target="../slideLayouts/slideLayout110.xml"/><Relationship Id="rId21" Type="http://schemas.openxmlformats.org/officeDocument/2006/relationships/slideLayout" Target="../slideLayouts/slideLayout128.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17" Type="http://schemas.openxmlformats.org/officeDocument/2006/relationships/slideLayout" Target="../slideLayouts/slideLayout124.xml"/><Relationship Id="rId25" Type="http://schemas.openxmlformats.org/officeDocument/2006/relationships/slideLayout" Target="../slideLayouts/slideLayout132.xml"/><Relationship Id="rId2" Type="http://schemas.openxmlformats.org/officeDocument/2006/relationships/slideLayout" Target="../slideLayouts/slideLayout109.xml"/><Relationship Id="rId16" Type="http://schemas.openxmlformats.org/officeDocument/2006/relationships/slideLayout" Target="../slideLayouts/slideLayout123.xml"/><Relationship Id="rId20" Type="http://schemas.openxmlformats.org/officeDocument/2006/relationships/slideLayout" Target="../slideLayouts/slideLayout127.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24" Type="http://schemas.openxmlformats.org/officeDocument/2006/relationships/slideLayout" Target="../slideLayouts/slideLayout131.xml"/><Relationship Id="rId5" Type="http://schemas.openxmlformats.org/officeDocument/2006/relationships/slideLayout" Target="../slideLayouts/slideLayout112.xml"/><Relationship Id="rId15" Type="http://schemas.openxmlformats.org/officeDocument/2006/relationships/slideLayout" Target="../slideLayouts/slideLayout122.xml"/><Relationship Id="rId23" Type="http://schemas.openxmlformats.org/officeDocument/2006/relationships/slideLayout" Target="../slideLayouts/slideLayout130.xml"/><Relationship Id="rId10" Type="http://schemas.openxmlformats.org/officeDocument/2006/relationships/slideLayout" Target="../slideLayouts/slideLayout117.xml"/><Relationship Id="rId19" Type="http://schemas.openxmlformats.org/officeDocument/2006/relationships/slideLayout" Target="../slideLayouts/slideLayout126.xml"/><Relationship Id="rId4" Type="http://schemas.openxmlformats.org/officeDocument/2006/relationships/slideLayout" Target="../slideLayouts/slideLayout111.xml"/><Relationship Id="rId9" Type="http://schemas.openxmlformats.org/officeDocument/2006/relationships/slideLayout" Target="../slideLayouts/slideLayout116.xml"/><Relationship Id="rId14" Type="http://schemas.openxmlformats.org/officeDocument/2006/relationships/slideLayout" Target="../slideLayouts/slideLayout121.xml"/><Relationship Id="rId22" Type="http://schemas.openxmlformats.org/officeDocument/2006/relationships/slideLayout" Target="../slideLayouts/slideLayout129.xml"/><Relationship Id="rId27"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35736311"/>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698" r:id="rId25"/>
    <p:sldLayoutId id="2147483702" r:id="rId26"/>
    <p:sldLayoutId id="2147483703" r:id="rId27"/>
    <p:sldLayoutId id="2147485000" r:id="rId28"/>
    <p:sldLayoutId id="2147485001" r:id="rId29"/>
    <p:sldLayoutId id="2147485061" r:id="rId30"/>
    <p:sldLayoutId id="2147485062" r:id="rId31"/>
    <p:sldLayoutId id="2147485063" r:id="rId32"/>
    <p:sldLayoutId id="2147485064" r:id="rId33"/>
    <p:sldLayoutId id="2147485065" r:id="rId34"/>
    <p:sldLayoutId id="2147485066" r:id="rId35"/>
    <p:sldLayoutId id="2147485067" r:id="rId36"/>
    <p:sldLayoutId id="2147485068" r:id="rId37"/>
    <p:sldLayoutId id="2147485069" r:id="rId38"/>
    <p:sldLayoutId id="2147485070" r:id="rId39"/>
    <p:sldLayoutId id="2147485071" r:id="rId40"/>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29746164"/>
      </p:ext>
    </p:extLst>
  </p:cSld>
  <p:clrMap bg1="dk1" tx1="lt1" bg2="dk2" tx2="lt2" accent1="accent1" accent2="accent2" accent3="accent3" accent4="accent4" accent5="accent5" accent6="accent6" hlink="hlink" folHlink="folHlink"/>
  <p:sldLayoutIdLst>
    <p:sldLayoutId id="2147485009" r:id="rId1"/>
    <p:sldLayoutId id="2147485010" r:id="rId2"/>
    <p:sldLayoutId id="2147485011" r:id="rId3"/>
    <p:sldLayoutId id="2147485012" r:id="rId4"/>
    <p:sldLayoutId id="2147485013" r:id="rId5"/>
    <p:sldLayoutId id="2147485014" r:id="rId6"/>
    <p:sldLayoutId id="2147485015" r:id="rId7"/>
    <p:sldLayoutId id="2147485016" r:id="rId8"/>
    <p:sldLayoutId id="2147485040" r:id="rId9"/>
    <p:sldLayoutId id="2147485017" r:id="rId10"/>
    <p:sldLayoutId id="2147485018" r:id="rId11"/>
    <p:sldLayoutId id="2147485019" r:id="rId12"/>
    <p:sldLayoutId id="2147485020" r:id="rId13"/>
    <p:sldLayoutId id="2147485021" r:id="rId14"/>
    <p:sldLayoutId id="2147483725" r:id="rId15"/>
    <p:sldLayoutId id="2147485022" r:id="rId16"/>
    <p:sldLayoutId id="2147485023" r:id="rId17"/>
    <p:sldLayoutId id="2147485024" r:id="rId18"/>
    <p:sldLayoutId id="2147485025" r:id="rId19"/>
    <p:sldLayoutId id="2147485026" r:id="rId20"/>
    <p:sldLayoutId id="2147485027" r:id="rId21"/>
    <p:sldLayoutId id="2147485028" r:id="rId22"/>
    <p:sldLayoutId id="2147485029" r:id="rId23"/>
    <p:sldLayoutId id="2147485030" r:id="rId24"/>
    <p:sldLayoutId id="2147485031" r:id="rId25"/>
    <p:sldLayoutId id="2147485032" r:id="rId26"/>
    <p:sldLayoutId id="2147485033" r:id="rId27"/>
    <p:sldLayoutId id="2147485034" r:id="rId28"/>
    <p:sldLayoutId id="2147485035" r:id="rId29"/>
    <p:sldLayoutId id="2147485036" r:id="rId30"/>
    <p:sldLayoutId id="2147485037" r:id="rId31"/>
    <p:sldLayoutId id="2147485038" r:id="rId32"/>
    <p:sldLayoutId id="2147485039" r:id="rId33"/>
    <p:sldLayoutId id="2147485072" r:id="rId34"/>
    <p:sldLayoutId id="2147485073" r:id="rId35"/>
    <p:sldLayoutId id="2147485074" r:id="rId36"/>
    <p:sldLayoutId id="2147485075" r:id="rId37"/>
    <p:sldLayoutId id="2147485076" r:id="rId38"/>
    <p:sldLayoutId id="2147485078" r:id="rId39"/>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30" cstate="screen">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912205692"/>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5007" r:id="rId11"/>
    <p:sldLayoutId id="2147483718" r:id="rId12"/>
    <p:sldLayoutId id="2147483719" r:id="rId13"/>
    <p:sldLayoutId id="2147485005" r:id="rId14"/>
    <p:sldLayoutId id="2147485006" r:id="rId15"/>
    <p:sldLayoutId id="2147483720" r:id="rId16"/>
    <p:sldLayoutId id="2147483721" r:id="rId17"/>
    <p:sldLayoutId id="2147483722" r:id="rId18"/>
    <p:sldLayoutId id="2147483723" r:id="rId19"/>
    <p:sldLayoutId id="2147483724" r:id="rId20"/>
    <p:sldLayoutId id="2147483726" r:id="rId21"/>
    <p:sldLayoutId id="2147483727" r:id="rId22"/>
    <p:sldLayoutId id="2147483728" r:id="rId23"/>
    <p:sldLayoutId id="2147483729" r:id="rId24"/>
    <p:sldLayoutId id="2147483730" r:id="rId25"/>
    <p:sldLayoutId id="2147483731" r:id="rId26"/>
    <p:sldLayoutId id="2147483732" r:id="rId27"/>
    <p:sldLayoutId id="2147483733" r:id="rId28"/>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p:nvPicPr>
        <p:blipFill>
          <a:blip r:embed="rId27" cstate="screen">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821108445"/>
      </p:ext>
    </p:extLst>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8" r:id="rId12"/>
    <p:sldLayoutId id="2147483869" r:id="rId13"/>
    <p:sldLayoutId id="2147483870" r:id="rId14"/>
    <p:sldLayoutId id="2147483871" r:id="rId15"/>
    <p:sldLayoutId id="2147483873" r:id="rId16"/>
    <p:sldLayoutId id="2147483874" r:id="rId17"/>
    <p:sldLayoutId id="2147483875" r:id="rId18"/>
    <p:sldLayoutId id="2147483876" r:id="rId19"/>
    <p:sldLayoutId id="2147483877" r:id="rId20"/>
    <p:sldLayoutId id="2147483878" r:id="rId21"/>
    <p:sldLayoutId id="2147483879" r:id="rId22"/>
    <p:sldLayoutId id="2147483880" r:id="rId23"/>
    <p:sldLayoutId id="2147483881" r:id="rId24"/>
    <p:sldLayoutId id="2147483882" r:id="rId25"/>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1.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8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9.xml"/></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81.xml"/><Relationship Id="rId6" Type="http://schemas.openxmlformats.org/officeDocument/2006/relationships/image" Target="../media/image37.jpeg"/><Relationship Id="rId5" Type="http://schemas.openxmlformats.org/officeDocument/2006/relationships/image" Target="../media/image36.png"/><Relationship Id="rId4" Type="http://schemas.openxmlformats.org/officeDocument/2006/relationships/image" Target="../media/image35.jpeg"/></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81.xml"/><Relationship Id="rId6" Type="http://schemas.openxmlformats.org/officeDocument/2006/relationships/image" Target="../media/image39.png"/><Relationship Id="rId5" Type="http://schemas.openxmlformats.org/officeDocument/2006/relationships/image" Target="../media/image36.pn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1.xml"/></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jpeg"/><Relationship Id="rId2" Type="http://schemas.openxmlformats.org/officeDocument/2006/relationships/notesSlide" Target="../notesSlides/notesSlide1.xml"/><Relationship Id="rId1" Type="http://schemas.openxmlformats.org/officeDocument/2006/relationships/slideLayout" Target="../slideLayouts/slideLayout100.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5" Type="http://schemas.openxmlformats.org/officeDocument/2006/relationships/image" Target="../media/image2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 Id="rId14" Type="http://schemas.openxmlformats.org/officeDocument/2006/relationships/image" Target="../media/image21.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1.xml"/></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46.xml"/><Relationship Id="rId5" Type="http://schemas.openxmlformats.org/officeDocument/2006/relationships/image" Target="../media/image25.png"/><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8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27.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8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Adapting UI to </a:t>
            </a:r>
            <a:r>
              <a:rPr lang="en-GB" smtClean="0"/>
              <a:t>different screens</a:t>
            </a:r>
            <a:br>
              <a:rPr lang="en-GB" smtClean="0"/>
            </a:br>
            <a:r>
              <a:rPr lang="en-GB" sz="3600">
                <a:gradFill>
                  <a:gsLst>
                    <a:gs pos="91000">
                      <a:srgbClr val="FFFFFF"/>
                    </a:gs>
                    <a:gs pos="0">
                      <a:srgbClr val="FFFFFF"/>
                    </a:gs>
                  </a:gsLst>
                  <a:lin ang="5400000" scaled="0"/>
                </a:gradFill>
              </a:rPr>
              <a:t>Developer’s Guide to Windows 10</a:t>
            </a:r>
            <a:endParaRPr lang="en-GB" dirty="0"/>
          </a:p>
        </p:txBody>
      </p:sp>
      <p:sp>
        <p:nvSpPr>
          <p:cNvPr id="3" name="Text Placeholder 2"/>
          <p:cNvSpPr>
            <a:spLocks noGrp="1"/>
          </p:cNvSpPr>
          <p:nvPr>
            <p:ph type="body" sz="quarter" idx="12"/>
          </p:nvPr>
        </p:nvSpPr>
        <p:spPr/>
        <p:txBody>
          <a:bodyPr/>
          <a:lstStyle/>
          <a:p>
            <a:endParaRPr lang="en-GB" dirty="0"/>
          </a:p>
        </p:txBody>
      </p:sp>
    </p:spTree>
    <p:extLst>
      <p:ext uri="{BB962C8B-B14F-4D97-AF65-F5344CB8AC3E}">
        <p14:creationId xmlns:p14="http://schemas.microsoft.com/office/powerpoint/2010/main" val="15628534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9239" y="1860880"/>
            <a:ext cx="11637012" cy="3136243"/>
          </a:xfrm>
        </p:spPr>
        <p:txBody>
          <a:bodyPr/>
          <a:lstStyle/>
          <a:p>
            <a:r>
              <a:rPr lang="en-GB" dirty="0" smtClean="0"/>
              <a:t>Ignore scale, resolution, &amp; dpi.</a:t>
            </a:r>
            <a:br>
              <a:rPr lang="en-GB" dirty="0" smtClean="0"/>
            </a:br>
            <a:r>
              <a:rPr lang="en-GB" dirty="0" smtClean="0"/>
              <a:t>Design in Effective Pixels</a:t>
            </a:r>
            <a:br>
              <a:rPr lang="en-GB" dirty="0" smtClean="0"/>
            </a:br>
            <a:r>
              <a:rPr lang="en-GB" dirty="0"/>
              <a:t/>
            </a:r>
            <a:br>
              <a:rPr lang="en-GB" dirty="0"/>
            </a:br>
            <a:r>
              <a:rPr lang="en-GB" dirty="0" smtClean="0"/>
              <a:t>XAML is already in Effective Pixels</a:t>
            </a:r>
            <a:endParaRPr lang="en-GB" dirty="0"/>
          </a:p>
        </p:txBody>
      </p:sp>
    </p:spTree>
    <p:extLst>
      <p:ext uri="{BB962C8B-B14F-4D97-AF65-F5344CB8AC3E}">
        <p14:creationId xmlns:p14="http://schemas.microsoft.com/office/powerpoint/2010/main" val="341515819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am I designing?</a:t>
            </a:r>
            <a:endParaRPr lang="en-US" dirty="0"/>
          </a:p>
        </p:txBody>
      </p:sp>
    </p:spTree>
    <p:extLst>
      <p:ext uri="{BB962C8B-B14F-4D97-AF65-F5344CB8AC3E}">
        <p14:creationId xmlns:p14="http://schemas.microsoft.com/office/powerpoint/2010/main" val="1013033722"/>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Planning your design</a:t>
            </a:r>
            <a:endParaRPr lang="en-US" dirty="0"/>
          </a:p>
        </p:txBody>
      </p:sp>
      <p:sp>
        <p:nvSpPr>
          <p:cNvPr id="3" name="Text Placeholder 2"/>
          <p:cNvSpPr>
            <a:spLocks noGrp="1"/>
          </p:cNvSpPr>
          <p:nvPr>
            <p:ph type="body" sz="quarter" idx="10"/>
          </p:nvPr>
        </p:nvSpPr>
        <p:spPr/>
        <p:txBody>
          <a:bodyPr/>
          <a:lstStyle/>
          <a:p>
            <a:endParaRPr lang="en-GB"/>
          </a:p>
        </p:txBody>
      </p:sp>
      <p:grpSp>
        <p:nvGrpSpPr>
          <p:cNvPr id="4" name="Group 3"/>
          <p:cNvGrpSpPr/>
          <p:nvPr/>
        </p:nvGrpSpPr>
        <p:grpSpPr>
          <a:xfrm>
            <a:off x="1387504" y="1385106"/>
            <a:ext cx="9338143" cy="4580272"/>
            <a:chOff x="694482" y="876300"/>
            <a:chExt cx="10757711" cy="5276558"/>
          </a:xfrm>
        </p:grpSpPr>
        <p:grpSp>
          <p:nvGrpSpPr>
            <p:cNvPr id="5" name="Group 4"/>
            <p:cNvGrpSpPr/>
            <p:nvPr/>
          </p:nvGrpSpPr>
          <p:grpSpPr>
            <a:xfrm>
              <a:off x="1073115" y="3467944"/>
              <a:ext cx="1794372" cy="1452254"/>
              <a:chOff x="3541897" y="4929935"/>
              <a:chExt cx="1397976" cy="1045335"/>
            </a:xfrm>
          </p:grpSpPr>
          <p:sp>
            <p:nvSpPr>
              <p:cNvPr id="47" name="Rounded Rectangle 46"/>
              <p:cNvSpPr/>
              <p:nvPr/>
            </p:nvSpPr>
            <p:spPr>
              <a:xfrm>
                <a:off x="3541897" y="4929935"/>
                <a:ext cx="1397976" cy="785425"/>
              </a:xfrm>
              <a:prstGeom prst="roundRect">
                <a:avLst>
                  <a:gd name="adj" fmla="val 3535"/>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8" name="Trapezoid 47"/>
              <p:cNvSpPr/>
              <p:nvPr/>
            </p:nvSpPr>
            <p:spPr>
              <a:xfrm>
                <a:off x="3792387" y="5853691"/>
                <a:ext cx="914400" cy="121579"/>
              </a:xfrm>
              <a:prstGeom prst="trapezoid">
                <a:avLst>
                  <a:gd name="adj" fmla="val 185527"/>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9" name="Rectangle 48"/>
              <p:cNvSpPr/>
              <p:nvPr/>
            </p:nvSpPr>
            <p:spPr>
              <a:xfrm>
                <a:off x="4183787" y="5715361"/>
                <a:ext cx="131601" cy="180271"/>
              </a:xfrm>
              <a:prstGeom prst="rect">
                <a:avLst/>
              </a:prstGeom>
              <a:solidFill>
                <a:srgbClr val="44546A"/>
              </a:solidFill>
              <a:ln w="3175" cap="flat" cmpd="sng" algn="ctr">
                <a:solidFill>
                  <a:srgbClr val="44546A">
                    <a:lumMod val="20000"/>
                    <a:lumOff val="80000"/>
                  </a:srgbClr>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50" name="Rectangle 49"/>
              <p:cNvSpPr/>
              <p:nvPr/>
            </p:nvSpPr>
            <p:spPr>
              <a:xfrm>
                <a:off x="3585149" y="4968508"/>
                <a:ext cx="1311472" cy="685233"/>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6" name="Group 5"/>
            <p:cNvGrpSpPr/>
            <p:nvPr/>
          </p:nvGrpSpPr>
          <p:grpSpPr>
            <a:xfrm>
              <a:off x="9740261" y="876300"/>
              <a:ext cx="1680729" cy="976876"/>
              <a:chOff x="7234107" y="2054423"/>
              <a:chExt cx="1321524" cy="651334"/>
            </a:xfrm>
          </p:grpSpPr>
          <p:sp>
            <p:nvSpPr>
              <p:cNvPr id="43" name="Round Same Side Corner Rectangle 42"/>
              <p:cNvSpPr/>
              <p:nvPr/>
            </p:nvSpPr>
            <p:spPr>
              <a:xfrm>
                <a:off x="7419404" y="2054423"/>
                <a:ext cx="953210" cy="543734"/>
              </a:xfrm>
              <a:prstGeom prst="round2SameRect">
                <a:avLst>
                  <a:gd name="adj1" fmla="val 3236"/>
                  <a:gd name="adj2" fmla="val 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4" name="Rectangle 43"/>
              <p:cNvSpPr/>
              <p:nvPr/>
            </p:nvSpPr>
            <p:spPr>
              <a:xfrm>
                <a:off x="7455936" y="2088185"/>
                <a:ext cx="885373" cy="484894"/>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5" name="Round Same Side Corner Rectangle 44"/>
              <p:cNvSpPr/>
              <p:nvPr/>
            </p:nvSpPr>
            <p:spPr>
              <a:xfrm rot="10800000">
                <a:off x="7234107" y="2655561"/>
                <a:ext cx="1321524" cy="50196"/>
              </a:xfrm>
              <a:prstGeom prst="round2SameRect">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6" name="Trapezoid 45"/>
              <p:cNvSpPr/>
              <p:nvPr/>
            </p:nvSpPr>
            <p:spPr>
              <a:xfrm>
                <a:off x="7235332" y="2598837"/>
                <a:ext cx="1319245" cy="55523"/>
              </a:xfrm>
              <a:prstGeom prst="trapezoid">
                <a:avLst>
                  <a:gd name="adj" fmla="val 276065"/>
                </a:avLst>
              </a:prstGeom>
              <a:solidFill>
                <a:srgbClr val="44546A"/>
              </a:solidFill>
              <a:ln w="3175" cap="flat" cmpd="sng" algn="ctr">
                <a:solidFill>
                  <a:srgbClr val="44546A">
                    <a:lumMod val="20000"/>
                    <a:lumOff val="80000"/>
                  </a:srgbClr>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7" name="Group 6"/>
            <p:cNvGrpSpPr/>
            <p:nvPr/>
          </p:nvGrpSpPr>
          <p:grpSpPr>
            <a:xfrm rot="5400000">
              <a:off x="4813428" y="1033480"/>
              <a:ext cx="901592" cy="622746"/>
              <a:chOff x="2379605" y="1457317"/>
              <a:chExt cx="619603" cy="401804"/>
            </a:xfrm>
          </p:grpSpPr>
          <p:sp>
            <p:nvSpPr>
              <p:cNvPr id="41" name="Rounded Rectangle 40"/>
              <p:cNvSpPr/>
              <p:nvPr/>
            </p:nvSpPr>
            <p:spPr>
              <a:xfrm>
                <a:off x="2379605" y="1457317"/>
                <a:ext cx="619603" cy="40180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2" name="Rectangle 41"/>
              <p:cNvSpPr/>
              <p:nvPr/>
            </p:nvSpPr>
            <p:spPr>
              <a:xfrm>
                <a:off x="2399734" y="1484700"/>
                <a:ext cx="579971" cy="314941"/>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8" name="Group 7"/>
            <p:cNvGrpSpPr/>
            <p:nvPr/>
          </p:nvGrpSpPr>
          <p:grpSpPr>
            <a:xfrm>
              <a:off x="1223109" y="1429905"/>
              <a:ext cx="178854" cy="344257"/>
              <a:chOff x="437063" y="1281340"/>
              <a:chExt cx="382494" cy="552824"/>
            </a:xfrm>
          </p:grpSpPr>
          <p:sp>
            <p:nvSpPr>
              <p:cNvPr id="39" name="Rounded Rectangle 38"/>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0" name="Rectangle 39"/>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sp>
          <p:nvSpPr>
            <p:cNvPr id="9" name="Rectangle 8"/>
            <p:cNvSpPr/>
            <p:nvPr/>
          </p:nvSpPr>
          <p:spPr>
            <a:xfrm>
              <a:off x="694482" y="1846109"/>
              <a:ext cx="2119693" cy="794591"/>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Phone</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 16.3”</a:t>
              </a:r>
            </a:p>
          </p:txBody>
        </p:sp>
        <p:grpSp>
          <p:nvGrpSpPr>
            <p:cNvPr id="10" name="Group 9"/>
            <p:cNvGrpSpPr/>
            <p:nvPr/>
          </p:nvGrpSpPr>
          <p:grpSpPr>
            <a:xfrm>
              <a:off x="7017558" y="3028822"/>
              <a:ext cx="4434635" cy="2197551"/>
              <a:chOff x="5231470" y="4566598"/>
              <a:chExt cx="2216986" cy="1223190"/>
            </a:xfrm>
          </p:grpSpPr>
          <p:sp>
            <p:nvSpPr>
              <p:cNvPr id="37" name="Rounded Rectangle 36"/>
              <p:cNvSpPr/>
              <p:nvPr/>
            </p:nvSpPr>
            <p:spPr>
              <a:xfrm>
                <a:off x="5231470" y="4566598"/>
                <a:ext cx="2216986" cy="1223190"/>
              </a:xfrm>
              <a:prstGeom prst="roundRect">
                <a:avLst>
                  <a:gd name="adj" fmla="val 3535"/>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8" name="Rectangle 37"/>
              <p:cNvSpPr/>
              <p:nvPr/>
            </p:nvSpPr>
            <p:spPr>
              <a:xfrm>
                <a:off x="5301314" y="4626806"/>
                <a:ext cx="2093516" cy="1078535"/>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dirty="0">
                  <a:solidFill>
                    <a:srgbClr val="44546A"/>
                  </a:solidFill>
                  <a:latin typeface="Calibri" panose="020F0502020204030204"/>
                </a:endParaRPr>
              </a:p>
            </p:txBody>
          </p:sp>
        </p:grpSp>
        <p:grpSp>
          <p:nvGrpSpPr>
            <p:cNvPr id="11" name="Group 10"/>
            <p:cNvGrpSpPr/>
            <p:nvPr/>
          </p:nvGrpSpPr>
          <p:grpSpPr>
            <a:xfrm>
              <a:off x="1589485" y="1337839"/>
              <a:ext cx="254574" cy="436324"/>
              <a:chOff x="437063" y="1281340"/>
              <a:chExt cx="382494" cy="552824"/>
            </a:xfrm>
          </p:grpSpPr>
          <p:sp>
            <p:nvSpPr>
              <p:cNvPr id="35" name="Rounded Rectangle 34"/>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6" name="Rectangle 35"/>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12" name="Group 11"/>
            <p:cNvGrpSpPr/>
            <p:nvPr/>
          </p:nvGrpSpPr>
          <p:grpSpPr>
            <a:xfrm>
              <a:off x="2024775" y="1137510"/>
              <a:ext cx="368020" cy="632792"/>
              <a:chOff x="437063" y="1281340"/>
              <a:chExt cx="382494" cy="552824"/>
            </a:xfrm>
          </p:grpSpPr>
          <p:sp>
            <p:nvSpPr>
              <p:cNvPr id="33" name="Rounded Rectangle 32"/>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4" name="Rectangle 33"/>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13" name="Group 12"/>
            <p:cNvGrpSpPr/>
            <p:nvPr/>
          </p:nvGrpSpPr>
          <p:grpSpPr>
            <a:xfrm>
              <a:off x="3903534" y="1237302"/>
              <a:ext cx="826650" cy="553976"/>
              <a:chOff x="2379605" y="1457317"/>
              <a:chExt cx="619603" cy="401804"/>
            </a:xfrm>
          </p:grpSpPr>
          <p:sp>
            <p:nvSpPr>
              <p:cNvPr id="31" name="Rounded Rectangle 30"/>
              <p:cNvSpPr/>
              <p:nvPr/>
            </p:nvSpPr>
            <p:spPr>
              <a:xfrm>
                <a:off x="2379605" y="1457317"/>
                <a:ext cx="619603" cy="40180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2" name="Rectangle 31"/>
              <p:cNvSpPr/>
              <p:nvPr/>
            </p:nvSpPr>
            <p:spPr>
              <a:xfrm>
                <a:off x="2399734" y="1484700"/>
                <a:ext cx="579971" cy="314941"/>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14" name="Group 13"/>
            <p:cNvGrpSpPr/>
            <p:nvPr/>
          </p:nvGrpSpPr>
          <p:grpSpPr>
            <a:xfrm>
              <a:off x="5730943" y="1060841"/>
              <a:ext cx="1062831" cy="719578"/>
              <a:chOff x="2379605" y="1457317"/>
              <a:chExt cx="619603" cy="401804"/>
            </a:xfrm>
          </p:grpSpPr>
          <p:sp>
            <p:nvSpPr>
              <p:cNvPr id="29" name="Rounded Rectangle 28"/>
              <p:cNvSpPr/>
              <p:nvPr/>
            </p:nvSpPr>
            <p:spPr>
              <a:xfrm>
                <a:off x="2379605" y="1457317"/>
                <a:ext cx="619603" cy="40180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0" name="Rectangle 29"/>
              <p:cNvSpPr/>
              <p:nvPr/>
            </p:nvSpPr>
            <p:spPr>
              <a:xfrm>
                <a:off x="2399734" y="1484700"/>
                <a:ext cx="579971" cy="314941"/>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sp>
          <p:nvSpPr>
            <p:cNvPr id="15" name="Rectangle 14"/>
            <p:cNvSpPr/>
            <p:nvPr/>
          </p:nvSpPr>
          <p:spPr>
            <a:xfrm>
              <a:off x="4390818" y="1941983"/>
              <a:ext cx="2263370" cy="672030"/>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Tablets and 2 in 1</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a:t>
              </a:r>
            </a:p>
            <a:p>
              <a:pPr algn="ctr">
                <a:defRPr/>
              </a:pPr>
              <a:r>
                <a:rPr lang="en-US" sz="1100" kern="0" dirty="0">
                  <a:solidFill>
                    <a:srgbClr val="737373"/>
                  </a:solidFill>
                  <a:latin typeface="Segoe UI" panose="020B0502040204020203" pitchFamily="34" charset="0"/>
                  <a:cs typeface="Segoe UI" panose="020B0502040204020203" pitchFamily="34" charset="0"/>
                </a:rPr>
                <a:t>20”</a:t>
              </a:r>
            </a:p>
          </p:txBody>
        </p:sp>
        <p:grpSp>
          <p:nvGrpSpPr>
            <p:cNvPr id="16" name="Group 15"/>
            <p:cNvGrpSpPr/>
            <p:nvPr/>
          </p:nvGrpSpPr>
          <p:grpSpPr>
            <a:xfrm>
              <a:off x="8245950" y="1049182"/>
              <a:ext cx="1371124" cy="796927"/>
              <a:chOff x="7234107" y="2054423"/>
              <a:chExt cx="1321524" cy="651334"/>
            </a:xfrm>
          </p:grpSpPr>
          <p:sp>
            <p:nvSpPr>
              <p:cNvPr id="25" name="Round Same Side Corner Rectangle 24"/>
              <p:cNvSpPr/>
              <p:nvPr/>
            </p:nvSpPr>
            <p:spPr>
              <a:xfrm>
                <a:off x="7419404" y="2054423"/>
                <a:ext cx="953210" cy="543734"/>
              </a:xfrm>
              <a:prstGeom prst="round2SameRect">
                <a:avLst>
                  <a:gd name="adj1" fmla="val 3236"/>
                  <a:gd name="adj2" fmla="val 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6" name="Rectangle 25"/>
              <p:cNvSpPr/>
              <p:nvPr/>
            </p:nvSpPr>
            <p:spPr>
              <a:xfrm>
                <a:off x="7455936" y="2088185"/>
                <a:ext cx="885373" cy="484894"/>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7" name="Round Same Side Corner Rectangle 26"/>
              <p:cNvSpPr/>
              <p:nvPr/>
            </p:nvSpPr>
            <p:spPr>
              <a:xfrm rot="10800000">
                <a:off x="7234107" y="2655561"/>
                <a:ext cx="1321524" cy="50196"/>
              </a:xfrm>
              <a:prstGeom prst="round2SameRect">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8" name="Trapezoid 27"/>
              <p:cNvSpPr/>
              <p:nvPr/>
            </p:nvSpPr>
            <p:spPr>
              <a:xfrm>
                <a:off x="7235332" y="2598837"/>
                <a:ext cx="1319245" cy="55523"/>
              </a:xfrm>
              <a:prstGeom prst="trapezoid">
                <a:avLst>
                  <a:gd name="adj" fmla="val 276065"/>
                </a:avLst>
              </a:prstGeom>
              <a:solidFill>
                <a:srgbClr val="44546A"/>
              </a:solidFill>
              <a:ln w="3175" cap="flat" cmpd="sng" algn="ctr">
                <a:solidFill>
                  <a:srgbClr val="44546A">
                    <a:lumMod val="20000"/>
                    <a:lumOff val="80000"/>
                  </a:srgbClr>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sp>
          <p:nvSpPr>
            <p:cNvPr id="17" name="Rectangle 16"/>
            <p:cNvSpPr/>
            <p:nvPr/>
          </p:nvSpPr>
          <p:spPr>
            <a:xfrm>
              <a:off x="8564846" y="1929301"/>
              <a:ext cx="2584677" cy="772938"/>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Small and Large Laptops</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a:t>
              </a:r>
            </a:p>
            <a:p>
              <a:pPr algn="ctr">
                <a:defRPr/>
              </a:pPr>
              <a:r>
                <a:rPr lang="en-US" sz="1100" kern="0" dirty="0">
                  <a:solidFill>
                    <a:srgbClr val="737373"/>
                  </a:solidFill>
                  <a:latin typeface="Segoe UI" panose="020B0502040204020203" pitchFamily="34" charset="0"/>
                  <a:cs typeface="Segoe UI" panose="020B0502040204020203" pitchFamily="34" charset="0"/>
                </a:rPr>
                <a:t>24.5”</a:t>
              </a:r>
            </a:p>
          </p:txBody>
        </p:sp>
        <p:grpSp>
          <p:nvGrpSpPr>
            <p:cNvPr id="18" name="Group 17"/>
            <p:cNvGrpSpPr/>
            <p:nvPr/>
          </p:nvGrpSpPr>
          <p:grpSpPr>
            <a:xfrm>
              <a:off x="3185030" y="3071892"/>
              <a:ext cx="2503106" cy="2025860"/>
              <a:chOff x="3541897" y="4929935"/>
              <a:chExt cx="1397976" cy="1045335"/>
            </a:xfrm>
          </p:grpSpPr>
          <p:sp>
            <p:nvSpPr>
              <p:cNvPr id="21" name="Rounded Rectangle 20"/>
              <p:cNvSpPr/>
              <p:nvPr/>
            </p:nvSpPr>
            <p:spPr>
              <a:xfrm>
                <a:off x="3541897" y="4929935"/>
                <a:ext cx="1397976" cy="785425"/>
              </a:xfrm>
              <a:prstGeom prst="roundRect">
                <a:avLst>
                  <a:gd name="adj" fmla="val 3535"/>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2" name="Trapezoid 21"/>
              <p:cNvSpPr/>
              <p:nvPr/>
            </p:nvSpPr>
            <p:spPr>
              <a:xfrm>
                <a:off x="3792387" y="5853691"/>
                <a:ext cx="914400" cy="121579"/>
              </a:xfrm>
              <a:prstGeom prst="trapezoid">
                <a:avLst>
                  <a:gd name="adj" fmla="val 185527"/>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3" name="Rectangle 22"/>
              <p:cNvSpPr/>
              <p:nvPr/>
            </p:nvSpPr>
            <p:spPr>
              <a:xfrm>
                <a:off x="4183787" y="5715361"/>
                <a:ext cx="131601" cy="180271"/>
              </a:xfrm>
              <a:prstGeom prst="rect">
                <a:avLst/>
              </a:prstGeom>
              <a:solidFill>
                <a:srgbClr val="44546A"/>
              </a:solidFill>
              <a:ln w="3175" cap="flat" cmpd="sng" algn="ctr">
                <a:solidFill>
                  <a:srgbClr val="44546A">
                    <a:lumMod val="20000"/>
                    <a:lumOff val="80000"/>
                  </a:srgbClr>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4" name="Rectangle 23"/>
              <p:cNvSpPr/>
              <p:nvPr/>
            </p:nvSpPr>
            <p:spPr>
              <a:xfrm>
                <a:off x="3585149" y="4968508"/>
                <a:ext cx="1311472" cy="685233"/>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sp>
          <p:nvSpPr>
            <p:cNvPr id="19" name="Rectangle 18"/>
            <p:cNvSpPr/>
            <p:nvPr/>
          </p:nvSpPr>
          <p:spPr>
            <a:xfrm>
              <a:off x="1553798" y="5469550"/>
              <a:ext cx="3417354" cy="683308"/>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Small and Large Desktop Monitors</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a:t>
              </a:r>
            </a:p>
            <a:p>
              <a:pPr algn="ctr">
                <a:defRPr/>
              </a:pPr>
              <a:r>
                <a:rPr lang="en-US" sz="1100" kern="0" dirty="0">
                  <a:solidFill>
                    <a:srgbClr val="737373"/>
                  </a:solidFill>
                  <a:latin typeface="Segoe UI" panose="020B0502040204020203" pitchFamily="34" charset="0"/>
                  <a:cs typeface="Segoe UI" panose="020B0502040204020203" pitchFamily="34" charset="0"/>
                </a:rPr>
                <a:t>28”</a:t>
              </a:r>
            </a:p>
          </p:txBody>
        </p:sp>
        <p:sp>
          <p:nvSpPr>
            <p:cNvPr id="20" name="Rectangle 19"/>
            <p:cNvSpPr/>
            <p:nvPr/>
          </p:nvSpPr>
          <p:spPr>
            <a:xfrm>
              <a:off x="8370189" y="5469551"/>
              <a:ext cx="1941167" cy="683306"/>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TV</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a:t>
              </a:r>
            </a:p>
            <a:p>
              <a:pPr algn="ctr">
                <a:defRPr/>
              </a:pPr>
              <a:r>
                <a:rPr lang="en-US" sz="1100" kern="0" dirty="0">
                  <a:solidFill>
                    <a:srgbClr val="737373"/>
                  </a:solidFill>
                  <a:latin typeface="Segoe UI" panose="020B0502040204020203" pitchFamily="34" charset="0"/>
                  <a:cs typeface="Segoe UI" panose="020B0502040204020203" pitchFamily="34" charset="0"/>
                </a:rPr>
                <a:t>84”</a:t>
              </a:r>
            </a:p>
          </p:txBody>
        </p:sp>
      </p:grpSp>
      <p:grpSp>
        <p:nvGrpSpPr>
          <p:cNvPr id="72" name="Group 71"/>
          <p:cNvGrpSpPr/>
          <p:nvPr/>
        </p:nvGrpSpPr>
        <p:grpSpPr>
          <a:xfrm>
            <a:off x="2154850" y="1540266"/>
            <a:ext cx="6976738" cy="699197"/>
            <a:chOff x="2154850" y="1540266"/>
            <a:chExt cx="6976738" cy="699197"/>
          </a:xfrm>
        </p:grpSpPr>
        <p:grpSp>
          <p:nvGrpSpPr>
            <p:cNvPr id="51" name="Group 50"/>
            <p:cNvGrpSpPr/>
            <p:nvPr/>
          </p:nvGrpSpPr>
          <p:grpSpPr>
            <a:xfrm>
              <a:off x="2154850" y="1792225"/>
              <a:ext cx="308969" cy="381994"/>
              <a:chOff x="1605933" y="1364471"/>
              <a:chExt cx="359938" cy="445010"/>
            </a:xfrm>
          </p:grpSpPr>
          <p:grpSp>
            <p:nvGrpSpPr>
              <p:cNvPr id="52" name="Group 51"/>
              <p:cNvGrpSpPr/>
              <p:nvPr/>
            </p:nvGrpSpPr>
            <p:grpSpPr>
              <a:xfrm>
                <a:off x="1622009" y="1364471"/>
                <a:ext cx="259642" cy="445010"/>
                <a:chOff x="437063" y="1281340"/>
                <a:chExt cx="382494" cy="552824"/>
              </a:xfrm>
            </p:grpSpPr>
            <p:sp>
              <p:nvSpPr>
                <p:cNvPr id="54" name="Rounded Rectangle 53"/>
                <p:cNvSpPr/>
                <p:nvPr/>
              </p:nvSpPr>
              <p:spPr>
                <a:xfrm>
                  <a:off x="437063" y="1281340"/>
                  <a:ext cx="382494" cy="552824"/>
                </a:xfrm>
                <a:prstGeom prst="roundRect">
                  <a:avLst>
                    <a:gd name="adj" fmla="val 5180"/>
                  </a:avLst>
                </a:prstGeom>
                <a:solidFill>
                  <a:srgbClr val="44546A"/>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55" name="Rectangle 54"/>
                <p:cNvSpPr/>
                <p:nvPr/>
              </p:nvSpPr>
              <p:spPr>
                <a:xfrm>
                  <a:off x="457192" y="1304503"/>
                  <a:ext cx="339665" cy="470182"/>
                </a:xfrm>
                <a:prstGeom prst="rect">
                  <a:avLst/>
                </a:prstGeom>
                <a:solidFill>
                  <a:sysClr val="window" lastClr="FFFFFF"/>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grpSp>
          <p:sp>
            <p:nvSpPr>
              <p:cNvPr id="53" name="TextBox 52"/>
              <p:cNvSpPr txBox="1"/>
              <p:nvPr/>
            </p:nvSpPr>
            <p:spPr>
              <a:xfrm>
                <a:off x="1605933" y="1458322"/>
                <a:ext cx="359938" cy="262241"/>
              </a:xfrm>
              <a:prstGeom prst="rect">
                <a:avLst/>
              </a:prstGeom>
              <a:noFill/>
            </p:spPr>
            <p:txBody>
              <a:bodyPr wrap="square" rtlCol="0">
                <a:spAutoFit/>
              </a:bodyPr>
              <a:lstStyle/>
              <a:p>
                <a:r>
                  <a:rPr lang="en-US" sz="1071" dirty="0"/>
                  <a:t>5”</a:t>
                </a:r>
              </a:p>
            </p:txBody>
          </p:sp>
        </p:grpSp>
        <p:grpSp>
          <p:nvGrpSpPr>
            <p:cNvPr id="61" name="Group 60"/>
            <p:cNvGrpSpPr/>
            <p:nvPr/>
          </p:nvGrpSpPr>
          <p:grpSpPr>
            <a:xfrm>
              <a:off x="4166954" y="1700266"/>
              <a:ext cx="720551" cy="482874"/>
              <a:chOff x="3982125" y="1261933"/>
              <a:chExt cx="843106" cy="565004"/>
            </a:xfrm>
          </p:grpSpPr>
          <p:grpSp>
            <p:nvGrpSpPr>
              <p:cNvPr id="62" name="Group 61"/>
              <p:cNvGrpSpPr/>
              <p:nvPr/>
            </p:nvGrpSpPr>
            <p:grpSpPr>
              <a:xfrm>
                <a:off x="3982125" y="1261933"/>
                <a:ext cx="843106" cy="565004"/>
                <a:chOff x="2379605" y="1457317"/>
                <a:chExt cx="619603" cy="401804"/>
              </a:xfrm>
            </p:grpSpPr>
            <p:sp>
              <p:nvSpPr>
                <p:cNvPr id="64" name="Rounded Rectangle 63"/>
                <p:cNvSpPr/>
                <p:nvPr/>
              </p:nvSpPr>
              <p:spPr>
                <a:xfrm>
                  <a:off x="2379605" y="1457317"/>
                  <a:ext cx="619603" cy="401804"/>
                </a:xfrm>
                <a:prstGeom prst="roundRect">
                  <a:avLst>
                    <a:gd name="adj" fmla="val 5180"/>
                  </a:avLst>
                </a:prstGeom>
                <a:solidFill>
                  <a:srgbClr val="44546A"/>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65" name="Rectangle 64"/>
                <p:cNvSpPr/>
                <p:nvPr/>
              </p:nvSpPr>
              <p:spPr>
                <a:xfrm>
                  <a:off x="2399734" y="1484700"/>
                  <a:ext cx="579971" cy="314941"/>
                </a:xfrm>
                <a:prstGeom prst="rect">
                  <a:avLst/>
                </a:prstGeom>
                <a:solidFill>
                  <a:sysClr val="window" lastClr="FFFFFF"/>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grpSp>
          <p:sp>
            <p:nvSpPr>
              <p:cNvPr id="63" name="TextBox 62"/>
              <p:cNvSpPr txBox="1"/>
              <p:nvPr/>
            </p:nvSpPr>
            <p:spPr>
              <a:xfrm>
                <a:off x="4241546" y="1414949"/>
                <a:ext cx="359938" cy="262241"/>
              </a:xfrm>
              <a:prstGeom prst="rect">
                <a:avLst/>
              </a:prstGeom>
              <a:noFill/>
            </p:spPr>
            <p:txBody>
              <a:bodyPr wrap="square" rtlCol="0">
                <a:spAutoFit/>
              </a:bodyPr>
              <a:lstStyle/>
              <a:p>
                <a:r>
                  <a:rPr lang="en-US" sz="1071" dirty="0"/>
                  <a:t>8”</a:t>
                </a:r>
              </a:p>
            </p:txBody>
          </p:sp>
        </p:grpSp>
        <p:grpSp>
          <p:nvGrpSpPr>
            <p:cNvPr id="66" name="Group 65"/>
            <p:cNvGrpSpPr/>
            <p:nvPr/>
          </p:nvGrpSpPr>
          <p:grpSpPr>
            <a:xfrm>
              <a:off x="7928610" y="1540266"/>
              <a:ext cx="1202978" cy="699197"/>
              <a:chOff x="7234107" y="2054423"/>
              <a:chExt cx="1321524" cy="651334"/>
            </a:xfrm>
          </p:grpSpPr>
          <p:sp>
            <p:nvSpPr>
              <p:cNvPr id="67" name="Round Same Side Corner Rectangle 66"/>
              <p:cNvSpPr/>
              <p:nvPr/>
            </p:nvSpPr>
            <p:spPr>
              <a:xfrm>
                <a:off x="7419404" y="2054423"/>
                <a:ext cx="953210" cy="543734"/>
              </a:xfrm>
              <a:prstGeom prst="round2SameRect">
                <a:avLst>
                  <a:gd name="adj1" fmla="val 3236"/>
                  <a:gd name="adj2" fmla="val 0"/>
                </a:avLst>
              </a:prstGeom>
              <a:solidFill>
                <a:srgbClr val="44546A"/>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68" name="Rectangle 67"/>
              <p:cNvSpPr/>
              <p:nvPr/>
            </p:nvSpPr>
            <p:spPr>
              <a:xfrm>
                <a:off x="7455936" y="2088185"/>
                <a:ext cx="885373" cy="484894"/>
              </a:xfrm>
              <a:prstGeom prst="rect">
                <a:avLst/>
              </a:prstGeom>
              <a:solidFill>
                <a:sysClr val="window" lastClr="FFFFFF"/>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69" name="Round Same Side Corner Rectangle 68"/>
              <p:cNvSpPr/>
              <p:nvPr/>
            </p:nvSpPr>
            <p:spPr>
              <a:xfrm rot="10800000">
                <a:off x="7234107" y="2655561"/>
                <a:ext cx="1321524" cy="50196"/>
              </a:xfrm>
              <a:prstGeom prst="round2SameRect">
                <a:avLst/>
              </a:prstGeom>
              <a:solidFill>
                <a:srgbClr val="44546A"/>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70" name="Trapezoid 69"/>
              <p:cNvSpPr/>
              <p:nvPr/>
            </p:nvSpPr>
            <p:spPr>
              <a:xfrm>
                <a:off x="7235332" y="2598837"/>
                <a:ext cx="1319245" cy="55523"/>
              </a:xfrm>
              <a:prstGeom prst="trapezoid">
                <a:avLst>
                  <a:gd name="adj" fmla="val 276065"/>
                </a:avLst>
              </a:prstGeom>
              <a:solidFill>
                <a:srgbClr val="44546A"/>
              </a:solidFill>
              <a:ln w="3175"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grpSp>
        <p:sp>
          <p:nvSpPr>
            <p:cNvPr id="71" name="TextBox 70"/>
            <p:cNvSpPr txBox="1"/>
            <p:nvPr/>
          </p:nvSpPr>
          <p:spPr>
            <a:xfrm>
              <a:off x="8303208" y="1775956"/>
              <a:ext cx="487231" cy="262241"/>
            </a:xfrm>
            <a:prstGeom prst="rect">
              <a:avLst/>
            </a:prstGeom>
            <a:noFill/>
          </p:spPr>
          <p:txBody>
            <a:bodyPr wrap="square" rtlCol="0">
              <a:spAutoFit/>
            </a:bodyPr>
            <a:lstStyle/>
            <a:p>
              <a:r>
                <a:rPr lang="en-US" sz="1071" dirty="0"/>
                <a:t>13”</a:t>
              </a:r>
            </a:p>
          </p:txBody>
        </p:sp>
      </p:grpSp>
      <p:grpSp>
        <p:nvGrpSpPr>
          <p:cNvPr id="80" name="Group 79"/>
          <p:cNvGrpSpPr/>
          <p:nvPr/>
        </p:nvGrpSpPr>
        <p:grpSpPr>
          <a:xfrm>
            <a:off x="1706279" y="2835953"/>
            <a:ext cx="8932550" cy="293149"/>
            <a:chOff x="1706279" y="2835953"/>
            <a:chExt cx="8932550" cy="293149"/>
          </a:xfrm>
        </p:grpSpPr>
        <p:cxnSp>
          <p:nvCxnSpPr>
            <p:cNvPr id="73" name="Straight Arrow Connector 72"/>
            <p:cNvCxnSpPr/>
            <p:nvPr/>
          </p:nvCxnSpPr>
          <p:spPr>
            <a:xfrm>
              <a:off x="2199297" y="3003395"/>
              <a:ext cx="595854"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2111961" y="2868793"/>
              <a:ext cx="260309" cy="26030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 name="Straight Arrow Connector 74"/>
            <p:cNvCxnSpPr/>
            <p:nvPr/>
          </p:nvCxnSpPr>
          <p:spPr>
            <a:xfrm flipH="1">
              <a:off x="1706279" y="3014612"/>
              <a:ext cx="486463"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a:off x="8067968" y="2970555"/>
              <a:ext cx="2570861" cy="0"/>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7" name="Oval 76"/>
            <p:cNvSpPr/>
            <p:nvPr/>
          </p:nvSpPr>
          <p:spPr>
            <a:xfrm>
              <a:off x="7937813" y="2835953"/>
              <a:ext cx="260309" cy="26030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8" name="Straight Arrow Connector 77"/>
            <p:cNvCxnSpPr>
              <a:stCxn id="79" idx="6"/>
            </p:cNvCxnSpPr>
            <p:nvPr/>
          </p:nvCxnSpPr>
          <p:spPr>
            <a:xfrm>
              <a:off x="4388665" y="2990069"/>
              <a:ext cx="2348322" cy="444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79" name="Oval 78"/>
            <p:cNvSpPr/>
            <p:nvPr/>
          </p:nvSpPr>
          <p:spPr>
            <a:xfrm>
              <a:off x="4128356" y="2859914"/>
              <a:ext cx="260309" cy="260309"/>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709906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4"/>
                                        </p:tgtEl>
                                        <p:attrNameLst>
                                          <p:attrName>style.opacity</p:attrName>
                                        </p:attrNameLst>
                                      </p:cBhvr>
                                      <p:to>
                                        <p:strVal val="0.5"/>
                                      </p:to>
                                    </p:set>
                                    <p:animEffect filter="image" prLst="opacity: 0.5">
                                      <p:cBhvr rctx="IE">
                                        <p:cTn id="7" dur="indefinite"/>
                                        <p:tgtEl>
                                          <p:spTgt spid="4"/>
                                        </p:tgtEl>
                                      </p:cBhvr>
                                    </p:animEffect>
                                  </p:childTnLst>
                                </p:cTn>
                              </p:par>
                            </p:childTnLst>
                          </p:cTn>
                        </p:par>
                        <p:par>
                          <p:cTn id="8" fill="hold">
                            <p:stCondLst>
                              <p:cond delay="0"/>
                            </p:stCondLst>
                            <p:childTnLst>
                              <p:par>
                                <p:cTn id="9" presetID="10" presetClass="entr" presetSubtype="0" fill="hold" nodeType="afterEffect">
                                  <p:stCondLst>
                                    <p:cond delay="0"/>
                                  </p:stCondLst>
                                  <p:childTnLst>
                                    <p:set>
                                      <p:cBhvr>
                                        <p:cTn id="10" dur="1" fill="hold">
                                          <p:stCondLst>
                                            <p:cond delay="0"/>
                                          </p:stCondLst>
                                        </p:cTn>
                                        <p:tgtEl>
                                          <p:spTgt spid="72"/>
                                        </p:tgtEl>
                                        <p:attrNameLst>
                                          <p:attrName>style.visibility</p:attrName>
                                        </p:attrNameLst>
                                      </p:cBhvr>
                                      <p:to>
                                        <p:strVal val="visible"/>
                                      </p:to>
                                    </p:set>
                                    <p:animEffect transition="in" filter="fade">
                                      <p:cBhvr>
                                        <p:cTn id="11" dur="500"/>
                                        <p:tgtEl>
                                          <p:spTgt spid="72"/>
                                        </p:tgtEl>
                                      </p:cBhvr>
                                    </p:animEffect>
                                  </p:childTnLst>
                                </p:cTn>
                              </p:par>
                              <p:par>
                                <p:cTn id="12" presetID="10" presetClass="entr" presetSubtype="0" fill="hold" nodeType="withEffect">
                                  <p:stCondLst>
                                    <p:cond delay="0"/>
                                  </p:stCondLst>
                                  <p:childTnLst>
                                    <p:set>
                                      <p:cBhvr>
                                        <p:cTn id="13" dur="1" fill="hold">
                                          <p:stCondLst>
                                            <p:cond delay="0"/>
                                          </p:stCondLst>
                                        </p:cTn>
                                        <p:tgtEl>
                                          <p:spTgt spid="80"/>
                                        </p:tgtEl>
                                        <p:attrNameLst>
                                          <p:attrName>style.visibility</p:attrName>
                                        </p:attrNameLst>
                                      </p:cBhvr>
                                      <p:to>
                                        <p:strVal val="visible"/>
                                      </p:to>
                                    </p:set>
                                    <p:animEffect transition="in" filter="fade">
                                      <p:cBhvr>
                                        <p:cTn id="14"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Snap points</a:t>
            </a:r>
            <a:endParaRPr lang="en-US" dirty="0"/>
          </a:p>
        </p:txBody>
      </p:sp>
      <p:sp>
        <p:nvSpPr>
          <p:cNvPr id="40" name="Title 5"/>
          <p:cNvSpPr txBox="1">
            <a:spLocks/>
          </p:cNvSpPr>
          <p:nvPr/>
        </p:nvSpPr>
        <p:spPr bwMode="white">
          <a:xfrm>
            <a:off x="6115412" y="4877544"/>
            <a:ext cx="986312" cy="4985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800" dirty="0" smtClean="0">
                <a:solidFill>
                  <a:schemeClr val="tx1"/>
                </a:solidFill>
                <a:latin typeface="Segoe UI" panose="020B0502040204020203" pitchFamily="34" charset="0"/>
                <a:cs typeface="Segoe UI" panose="020B0502040204020203" pitchFamily="34" charset="0"/>
              </a:rPr>
              <a:t>phablet &amp; tablet</a:t>
            </a:r>
            <a:endParaRPr lang="en-US" sz="1800" dirty="0">
              <a:solidFill>
                <a:schemeClr val="tx1"/>
              </a:solidFill>
              <a:latin typeface="Segoe UI" panose="020B0502040204020203" pitchFamily="34" charset="0"/>
              <a:cs typeface="Segoe UI" panose="020B0502040204020203" pitchFamily="34" charset="0"/>
            </a:endParaRPr>
          </a:p>
        </p:txBody>
      </p:sp>
      <p:pic>
        <p:nvPicPr>
          <p:cNvPr id="41" name="Picture 40"/>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245306" y="2990206"/>
            <a:ext cx="1631489" cy="915848"/>
          </a:xfrm>
          <a:prstGeom prst="rect">
            <a:avLst/>
          </a:prstGeom>
          <a:ln>
            <a:noFill/>
          </a:ln>
          <a:effectLst>
            <a:outerShdw blurRad="292100" dist="139700" dir="2700000" algn="tl" rotWithShape="0">
              <a:srgbClr val="333333">
                <a:alpha val="65000"/>
              </a:srgbClr>
            </a:outerShdw>
          </a:effectLst>
        </p:spPr>
      </p:pic>
      <p:pic>
        <p:nvPicPr>
          <p:cNvPr id="42" name="Picture 4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974706" y="2225440"/>
            <a:ext cx="1262412" cy="1684969"/>
          </a:xfrm>
          <a:prstGeom prst="rect">
            <a:avLst/>
          </a:prstGeom>
          <a:ln>
            <a:noFill/>
          </a:ln>
          <a:effectLst>
            <a:outerShdw blurRad="292100" dist="139700" dir="2700000" algn="tl" rotWithShape="0">
              <a:srgbClr val="333333">
                <a:alpha val="65000"/>
              </a:srgbClr>
            </a:outerShdw>
          </a:effectLst>
        </p:spPr>
      </p:pic>
      <p:sp>
        <p:nvSpPr>
          <p:cNvPr id="43" name="Title 5"/>
          <p:cNvSpPr txBox="1">
            <a:spLocks/>
          </p:cNvSpPr>
          <p:nvPr/>
        </p:nvSpPr>
        <p:spPr bwMode="white">
          <a:xfrm>
            <a:off x="9592954" y="4877544"/>
            <a:ext cx="892236" cy="2492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800" dirty="0" smtClean="0">
                <a:solidFill>
                  <a:schemeClr val="tx1"/>
                </a:solidFill>
                <a:latin typeface="Segoe UI" panose="020B0502040204020203" pitchFamily="34" charset="0"/>
                <a:cs typeface="Segoe UI" panose="020B0502040204020203" pitchFamily="34" charset="0"/>
              </a:rPr>
              <a:t>desktop</a:t>
            </a:r>
            <a:endParaRPr lang="en-US" sz="1800" dirty="0">
              <a:solidFill>
                <a:schemeClr val="tx1"/>
              </a:solidFill>
              <a:latin typeface="Segoe UI" panose="020B0502040204020203" pitchFamily="34" charset="0"/>
              <a:cs typeface="Segoe UI" panose="020B0502040204020203" pitchFamily="34" charset="0"/>
            </a:endParaRPr>
          </a:p>
        </p:txBody>
      </p:sp>
      <p:pic>
        <p:nvPicPr>
          <p:cNvPr id="44" name="Picture 43"/>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8939572" y="2129581"/>
            <a:ext cx="3160773" cy="1776473"/>
          </a:xfrm>
          <a:prstGeom prst="rect">
            <a:avLst/>
          </a:prstGeom>
          <a:ln>
            <a:noFill/>
          </a:ln>
          <a:effectLst>
            <a:outerShdw blurRad="292100" dist="139700" dir="2700000" algn="tl" rotWithShape="0">
              <a:srgbClr val="333333">
                <a:alpha val="65000"/>
              </a:srgbClr>
            </a:outerShdw>
          </a:effectLst>
        </p:spPr>
      </p:pic>
      <p:sp>
        <p:nvSpPr>
          <p:cNvPr id="45" name="Title 5"/>
          <p:cNvSpPr txBox="1">
            <a:spLocks/>
          </p:cNvSpPr>
          <p:nvPr/>
        </p:nvSpPr>
        <p:spPr bwMode="white">
          <a:xfrm>
            <a:off x="959958" y="4877544"/>
            <a:ext cx="720559" cy="2492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800" dirty="0" smtClean="0">
                <a:solidFill>
                  <a:schemeClr val="tx1"/>
                </a:solidFill>
                <a:latin typeface="Segoe UI" panose="020B0502040204020203" pitchFamily="34" charset="0"/>
                <a:cs typeface="Segoe UI" panose="020B0502040204020203" pitchFamily="34" charset="0"/>
              </a:rPr>
              <a:t>phone</a:t>
            </a:r>
            <a:endParaRPr lang="en-US" sz="1800" dirty="0">
              <a:solidFill>
                <a:schemeClr val="tx1"/>
              </a:solidFill>
              <a:latin typeface="Segoe UI" panose="020B0502040204020203" pitchFamily="34" charset="0"/>
              <a:cs typeface="Segoe UI" panose="020B0502040204020203" pitchFamily="34" charset="0"/>
            </a:endParaRPr>
          </a:p>
        </p:txBody>
      </p:sp>
      <p:grpSp>
        <p:nvGrpSpPr>
          <p:cNvPr id="50" name="Group 49"/>
          <p:cNvGrpSpPr/>
          <p:nvPr/>
        </p:nvGrpSpPr>
        <p:grpSpPr>
          <a:xfrm>
            <a:off x="428001" y="4207802"/>
            <a:ext cx="9696910" cy="146664"/>
            <a:chOff x="428001" y="3264757"/>
            <a:chExt cx="9696910" cy="146664"/>
          </a:xfrm>
        </p:grpSpPr>
        <p:cxnSp>
          <p:nvCxnSpPr>
            <p:cNvPr id="51" name="Straight Connector 50"/>
            <p:cNvCxnSpPr/>
            <p:nvPr/>
          </p:nvCxnSpPr>
          <p:spPr>
            <a:xfrm>
              <a:off x="959958" y="3278071"/>
              <a:ext cx="8632996" cy="0"/>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190572"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6115413"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9592956"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959958"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9592954" y="3278071"/>
              <a:ext cx="531957" cy="0"/>
            </a:xfrm>
            <a:prstGeom prst="line">
              <a:avLst/>
            </a:prstGeom>
            <a:ln w="38100">
              <a:solidFill>
                <a:schemeClr val="tx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428001" y="3278071"/>
              <a:ext cx="531957" cy="0"/>
            </a:xfrm>
            <a:prstGeom prst="line">
              <a:avLst/>
            </a:prstGeom>
            <a:ln w="38100">
              <a:solidFill>
                <a:schemeClr val="tx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grpSp>
      <p:sp>
        <p:nvSpPr>
          <p:cNvPr id="58" name="Title 5"/>
          <p:cNvSpPr txBox="1">
            <a:spLocks/>
          </p:cNvSpPr>
          <p:nvPr/>
        </p:nvSpPr>
        <p:spPr bwMode="white">
          <a:xfrm>
            <a:off x="2830292" y="4440069"/>
            <a:ext cx="720559" cy="2215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600" dirty="0" smtClean="0">
                <a:solidFill>
                  <a:schemeClr val="tx1">
                    <a:lumMod val="50000"/>
                  </a:schemeClr>
                </a:solidFill>
                <a:latin typeface="Segoe UI" panose="020B0502040204020203" pitchFamily="34" charset="0"/>
                <a:cs typeface="Segoe UI" panose="020B0502040204020203" pitchFamily="34" charset="0"/>
              </a:rPr>
              <a:t>548</a:t>
            </a:r>
            <a:endParaRPr lang="en-US" sz="1600" dirty="0">
              <a:solidFill>
                <a:schemeClr val="tx1">
                  <a:lumMod val="50000"/>
                </a:schemeClr>
              </a:solidFill>
              <a:latin typeface="Segoe UI" panose="020B0502040204020203" pitchFamily="34" charset="0"/>
              <a:cs typeface="Segoe UI" panose="020B0502040204020203" pitchFamily="34" charset="0"/>
            </a:endParaRPr>
          </a:p>
        </p:txBody>
      </p:sp>
      <p:sp>
        <p:nvSpPr>
          <p:cNvPr id="59" name="Title 5"/>
          <p:cNvSpPr txBox="1">
            <a:spLocks/>
          </p:cNvSpPr>
          <p:nvPr/>
        </p:nvSpPr>
        <p:spPr bwMode="white">
          <a:xfrm>
            <a:off x="5755133" y="4440069"/>
            <a:ext cx="720559" cy="2215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600" dirty="0" smtClean="0">
                <a:solidFill>
                  <a:schemeClr val="tx1">
                    <a:lumMod val="50000"/>
                  </a:schemeClr>
                </a:solidFill>
                <a:latin typeface="Segoe UI" panose="020B0502040204020203" pitchFamily="34" charset="0"/>
                <a:cs typeface="Segoe UI" panose="020B0502040204020203" pitchFamily="34" charset="0"/>
              </a:rPr>
              <a:t>720</a:t>
            </a:r>
            <a:endParaRPr lang="en-US" sz="1400" dirty="0">
              <a:solidFill>
                <a:schemeClr val="tx1">
                  <a:lumMod val="50000"/>
                </a:schemeClr>
              </a:solidFill>
              <a:latin typeface="Segoe UI" panose="020B0502040204020203" pitchFamily="34" charset="0"/>
              <a:cs typeface="Segoe UI" panose="020B0502040204020203" pitchFamily="34" charset="0"/>
            </a:endParaRPr>
          </a:p>
        </p:txBody>
      </p:sp>
      <p:sp>
        <p:nvSpPr>
          <p:cNvPr id="60" name="Title 5"/>
          <p:cNvSpPr txBox="1">
            <a:spLocks/>
          </p:cNvSpPr>
          <p:nvPr/>
        </p:nvSpPr>
        <p:spPr bwMode="white">
          <a:xfrm>
            <a:off x="9232674" y="4440069"/>
            <a:ext cx="720559" cy="2215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600" dirty="0" smtClean="0">
                <a:solidFill>
                  <a:schemeClr val="tx1">
                    <a:lumMod val="50000"/>
                  </a:schemeClr>
                </a:solidFill>
                <a:latin typeface="Segoe UI" panose="020B0502040204020203" pitchFamily="34" charset="0"/>
                <a:cs typeface="Segoe UI" panose="020B0502040204020203" pitchFamily="34" charset="0"/>
              </a:rPr>
              <a:t>1024</a:t>
            </a:r>
            <a:endParaRPr lang="en-US" sz="1400" dirty="0">
              <a:solidFill>
                <a:schemeClr val="tx1">
                  <a:lumMod val="50000"/>
                </a:schemeClr>
              </a:solidFill>
              <a:latin typeface="Segoe UI" panose="020B0502040204020203" pitchFamily="34" charset="0"/>
              <a:cs typeface="Segoe UI" panose="020B0502040204020203" pitchFamily="34" charset="0"/>
            </a:endParaRPr>
          </a:p>
        </p:txBody>
      </p:sp>
      <p:sp>
        <p:nvSpPr>
          <p:cNvPr id="61" name="Title 5"/>
          <p:cNvSpPr txBox="1">
            <a:spLocks/>
          </p:cNvSpPr>
          <p:nvPr/>
        </p:nvSpPr>
        <p:spPr bwMode="white">
          <a:xfrm>
            <a:off x="646171" y="4440069"/>
            <a:ext cx="627573" cy="2215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600" dirty="0" smtClean="0">
                <a:solidFill>
                  <a:schemeClr val="tx1">
                    <a:lumMod val="50000"/>
                  </a:schemeClr>
                </a:solidFill>
                <a:latin typeface="Segoe UI" panose="020B0502040204020203" pitchFamily="34" charset="0"/>
                <a:cs typeface="Segoe UI" panose="020B0502040204020203" pitchFamily="34" charset="0"/>
              </a:rPr>
              <a:t>320</a:t>
            </a:r>
            <a:endParaRPr lang="en-US" sz="1600" dirty="0">
              <a:solidFill>
                <a:schemeClr val="tx1">
                  <a:lumMod val="50000"/>
                </a:schemeClr>
              </a:solidFill>
              <a:latin typeface="Segoe UI" panose="020B0502040204020203" pitchFamily="34" charset="0"/>
              <a:cs typeface="Segoe UI" panose="020B0502040204020203" pitchFamily="34" charset="0"/>
            </a:endParaRPr>
          </a:p>
        </p:txBody>
      </p:sp>
      <p:sp>
        <p:nvSpPr>
          <p:cNvPr id="62" name="Title 5"/>
          <p:cNvSpPr txBox="1">
            <a:spLocks/>
          </p:cNvSpPr>
          <p:nvPr/>
        </p:nvSpPr>
        <p:spPr bwMode="white">
          <a:xfrm>
            <a:off x="421201" y="4479713"/>
            <a:ext cx="244771" cy="1661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200" dirty="0" err="1" smtClean="0">
                <a:solidFill>
                  <a:schemeClr val="tx1">
                    <a:lumMod val="50000"/>
                  </a:schemeClr>
                </a:solidFill>
                <a:latin typeface="Segoe UI" panose="020B0502040204020203" pitchFamily="34" charset="0"/>
                <a:cs typeface="Segoe UI" panose="020B0502040204020203" pitchFamily="34" charset="0"/>
              </a:rPr>
              <a:t>epx</a:t>
            </a:r>
            <a:endParaRPr lang="en-US" sz="1000" dirty="0">
              <a:solidFill>
                <a:schemeClr val="tx1">
                  <a:lumMod val="50000"/>
                </a:schemeClr>
              </a:solidFill>
              <a:latin typeface="Segoe UI" panose="020B0502040204020203" pitchFamily="34" charset="0"/>
              <a:cs typeface="Segoe UI" panose="020B0502040204020203" pitchFamily="34" charset="0"/>
            </a:endParaRPr>
          </a:p>
        </p:txBody>
      </p:sp>
      <p:cxnSp>
        <p:nvCxnSpPr>
          <p:cNvPr id="63" name="Straight Connector 62"/>
          <p:cNvCxnSpPr/>
          <p:nvPr/>
        </p:nvCxnSpPr>
        <p:spPr>
          <a:xfrm>
            <a:off x="959958" y="4787528"/>
            <a:ext cx="5021742" cy="0"/>
          </a:xfrm>
          <a:prstGeom prst="line">
            <a:avLst/>
          </a:prstGeom>
          <a:ln>
            <a:tailEnd type="triangle"/>
          </a:ln>
        </p:spPr>
        <p:style>
          <a:lnRef idx="3">
            <a:schemeClr val="dk1"/>
          </a:lnRef>
          <a:fillRef idx="0">
            <a:schemeClr val="dk1"/>
          </a:fillRef>
          <a:effectRef idx="2">
            <a:schemeClr val="dk1"/>
          </a:effectRef>
          <a:fontRef idx="minor">
            <a:schemeClr val="tx1"/>
          </a:fontRef>
        </p:style>
      </p:cxnSp>
      <p:cxnSp>
        <p:nvCxnSpPr>
          <p:cNvPr id="64" name="Straight Connector 63"/>
          <p:cNvCxnSpPr/>
          <p:nvPr/>
        </p:nvCxnSpPr>
        <p:spPr>
          <a:xfrm>
            <a:off x="6115412" y="4787528"/>
            <a:ext cx="3381013" cy="0"/>
          </a:xfrm>
          <a:prstGeom prst="line">
            <a:avLst/>
          </a:prstGeom>
          <a:ln>
            <a:tailEnd type="triangle"/>
          </a:ln>
        </p:spPr>
        <p:style>
          <a:lnRef idx="3">
            <a:schemeClr val="dk1"/>
          </a:lnRef>
          <a:fillRef idx="0">
            <a:schemeClr val="dk1"/>
          </a:fillRef>
          <a:effectRef idx="2">
            <a:schemeClr val="dk1"/>
          </a:effectRef>
          <a:fontRef idx="minor">
            <a:schemeClr val="tx1"/>
          </a:fontRef>
        </p:style>
      </p:cxnSp>
      <p:cxnSp>
        <p:nvCxnSpPr>
          <p:cNvPr id="65" name="Straight Connector 64"/>
          <p:cNvCxnSpPr/>
          <p:nvPr/>
        </p:nvCxnSpPr>
        <p:spPr>
          <a:xfrm>
            <a:off x="9592954" y="4787528"/>
            <a:ext cx="1055996" cy="0"/>
          </a:xfrm>
          <a:prstGeom prst="line">
            <a:avLst/>
          </a:prstGeom>
          <a:ln>
            <a:tailEnd type="triangle"/>
          </a:ln>
        </p:spPr>
        <p:style>
          <a:lnRef idx="3">
            <a:schemeClr val="dk1"/>
          </a:lnRef>
          <a:fillRef idx="0">
            <a:schemeClr val="dk1"/>
          </a:fillRef>
          <a:effectRef idx="2">
            <a:schemeClr val="dk1"/>
          </a:effectRef>
          <a:fontRef idx="minor">
            <a:schemeClr val="tx1"/>
          </a:fontRef>
        </p:style>
      </p:cxnSp>
      <p:pic>
        <p:nvPicPr>
          <p:cNvPr id="66" name="Picture 65"/>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959958" y="3045990"/>
            <a:ext cx="483832" cy="860314"/>
          </a:xfrm>
          <a:prstGeom prst="rect">
            <a:avLst/>
          </a:prstGeom>
          <a:ln>
            <a:noFill/>
          </a:ln>
          <a:effectLst>
            <a:outerShdw blurRad="292100" dist="139700" dir="2700000" algn="tl" rotWithShape="0">
              <a:srgbClr val="333333">
                <a:alpha val="65000"/>
              </a:srgbClr>
            </a:outerShdw>
          </a:effectLst>
        </p:spPr>
      </p:pic>
      <p:pic>
        <p:nvPicPr>
          <p:cNvPr id="67" name="Picture 66"/>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3190570" y="2868722"/>
            <a:ext cx="581329" cy="103428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99533668"/>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Demo: Calculator</a:t>
            </a:r>
            <a:endParaRPr lang="en-US" dirty="0"/>
          </a:p>
        </p:txBody>
      </p:sp>
      <p:sp>
        <p:nvSpPr>
          <p:cNvPr id="2" name="Text Placeholder 1"/>
          <p:cNvSpPr>
            <a:spLocks noGrp="1"/>
          </p:cNvSpPr>
          <p:nvPr>
            <p:ph type="body" sz="quarter" idx="12"/>
          </p:nvPr>
        </p:nvSpPr>
        <p:spPr/>
        <p:txBody>
          <a:bodyPr/>
          <a:lstStyle/>
          <a:p>
            <a:endParaRPr lang="en-GB"/>
          </a:p>
        </p:txBody>
      </p:sp>
      <p:sp>
        <p:nvSpPr>
          <p:cNvPr id="5" name="Text Placeholder 4"/>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950563448"/>
      </p:ext>
    </p:extLst>
  </p:cSld>
  <p:clrMapOvr>
    <a:masterClrMapping/>
  </p:clrMapOvr>
  <mc:AlternateContent xmlns:mc="http://schemas.openxmlformats.org/markup-compatibility/2006" xmlns:p14="http://schemas.microsoft.com/office/powerpoint/2010/main">
    <mc:Choice Requires="p14">
      <p:transition spd="slow" p14:dur="1400">
        <p14:reveal/>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As you design</a:t>
            </a:r>
            <a:endParaRPr lang="en-US" dirty="0"/>
          </a:p>
        </p:txBody>
      </p:sp>
      <p:sp>
        <p:nvSpPr>
          <p:cNvPr id="4" name="Text Placeholder 3"/>
          <p:cNvSpPr>
            <a:spLocks noGrp="1"/>
          </p:cNvSpPr>
          <p:nvPr>
            <p:ph type="body" sz="quarter" idx="10"/>
          </p:nvPr>
        </p:nvSpPr>
        <p:spPr>
          <a:xfrm>
            <a:off x="269239" y="1189177"/>
            <a:ext cx="11653523" cy="2718821"/>
          </a:xfrm>
        </p:spPr>
        <p:txBody>
          <a:bodyPr/>
          <a:lstStyle/>
          <a:p>
            <a:pPr marL="742950" indent="-742950">
              <a:buFont typeface="+mj-lt"/>
              <a:buAutoNum type="arabicPeriod"/>
            </a:pPr>
            <a:r>
              <a:rPr lang="en-US" dirty="0" smtClean="0"/>
              <a:t>Adapt to size change</a:t>
            </a:r>
          </a:p>
          <a:p>
            <a:pPr marL="742950" indent="-742950">
              <a:buFont typeface="+mj-lt"/>
              <a:buAutoNum type="arabicPeriod"/>
            </a:pPr>
            <a:r>
              <a:rPr lang="en-US" dirty="0" smtClean="0"/>
              <a:t>Adapt to input change </a:t>
            </a:r>
          </a:p>
          <a:p>
            <a:pPr marL="742950" indent="-742950">
              <a:buFont typeface="+mj-lt"/>
              <a:buAutoNum type="arabicPeriod"/>
            </a:pPr>
            <a:r>
              <a:rPr lang="en-US" dirty="0" smtClean="0"/>
              <a:t>Rely on the scaling algorithm</a:t>
            </a:r>
          </a:p>
          <a:p>
            <a:endParaRPr lang="en-US" dirty="0"/>
          </a:p>
        </p:txBody>
      </p:sp>
    </p:spTree>
    <p:extLst>
      <p:ext uri="{BB962C8B-B14F-4D97-AF65-F5344CB8AC3E}">
        <p14:creationId xmlns:p14="http://schemas.microsoft.com/office/powerpoint/2010/main" val="1502350255"/>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Design Techniques for Adaptive UI</a:t>
            </a:r>
            <a:endParaRPr lang="en-US" dirty="0"/>
          </a:p>
        </p:txBody>
      </p:sp>
    </p:spTree>
    <p:extLst>
      <p:ext uri="{BB962C8B-B14F-4D97-AF65-F5344CB8AC3E}">
        <p14:creationId xmlns:p14="http://schemas.microsoft.com/office/powerpoint/2010/main" val="3473709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04301" y="1827605"/>
            <a:ext cx="5396599" cy="1182206"/>
            <a:chOff x="601613" y="2344928"/>
            <a:chExt cx="5504812" cy="1205912"/>
          </a:xfrm>
        </p:grpSpPr>
        <p:sp>
          <p:nvSpPr>
            <p:cNvPr id="4" name="Rectangle 3"/>
            <p:cNvSpPr/>
            <p:nvPr/>
          </p:nvSpPr>
          <p:spPr>
            <a:xfrm>
              <a:off x="601613" y="2345134"/>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Reposition</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5" name="Rectangle 4"/>
            <p:cNvSpPr/>
            <p:nvPr/>
          </p:nvSpPr>
          <p:spPr>
            <a:xfrm>
              <a:off x="601613" y="2344928"/>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1</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18" name="Group 17"/>
          <p:cNvGrpSpPr/>
          <p:nvPr/>
        </p:nvGrpSpPr>
        <p:grpSpPr>
          <a:xfrm>
            <a:off x="6219892" y="1827605"/>
            <a:ext cx="5396835" cy="1182206"/>
            <a:chOff x="6329808" y="2344928"/>
            <a:chExt cx="5505053" cy="1205912"/>
          </a:xfrm>
        </p:grpSpPr>
        <p:sp>
          <p:nvSpPr>
            <p:cNvPr id="7" name="Rectangle 6"/>
            <p:cNvSpPr/>
            <p:nvPr/>
          </p:nvSpPr>
          <p:spPr>
            <a:xfrm>
              <a:off x="6330049" y="2345134"/>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Reveal</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2" name="Rectangle 11"/>
            <p:cNvSpPr/>
            <p:nvPr/>
          </p:nvSpPr>
          <p:spPr>
            <a:xfrm>
              <a:off x="6329808" y="2344928"/>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4</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3" name="Group 2"/>
          <p:cNvGrpSpPr/>
          <p:nvPr/>
        </p:nvGrpSpPr>
        <p:grpSpPr>
          <a:xfrm>
            <a:off x="604301" y="3210784"/>
            <a:ext cx="5396599" cy="1182205"/>
            <a:chOff x="601613" y="3755843"/>
            <a:chExt cx="5504812" cy="1205911"/>
          </a:xfrm>
        </p:grpSpPr>
        <p:sp>
          <p:nvSpPr>
            <p:cNvPr id="8" name="Rectangle 7"/>
            <p:cNvSpPr/>
            <p:nvPr/>
          </p:nvSpPr>
          <p:spPr>
            <a:xfrm>
              <a:off x="601613" y="3756048"/>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Resize</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3" name="Rectangle 12"/>
            <p:cNvSpPr/>
            <p:nvPr/>
          </p:nvSpPr>
          <p:spPr>
            <a:xfrm>
              <a:off x="601613" y="3755843"/>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2</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19" name="Group 18"/>
          <p:cNvGrpSpPr/>
          <p:nvPr/>
        </p:nvGrpSpPr>
        <p:grpSpPr>
          <a:xfrm>
            <a:off x="6219892" y="3210784"/>
            <a:ext cx="5396835" cy="1182205"/>
            <a:chOff x="6329808" y="3755843"/>
            <a:chExt cx="5505053" cy="1205911"/>
          </a:xfrm>
        </p:grpSpPr>
        <p:sp>
          <p:nvSpPr>
            <p:cNvPr id="9" name="Rectangle 8"/>
            <p:cNvSpPr/>
            <p:nvPr/>
          </p:nvSpPr>
          <p:spPr>
            <a:xfrm>
              <a:off x="6330049" y="3756048"/>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Replace</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4" name="Rectangle 13"/>
            <p:cNvSpPr/>
            <p:nvPr/>
          </p:nvSpPr>
          <p:spPr>
            <a:xfrm>
              <a:off x="6329808" y="3755843"/>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5</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6" name="Group 5"/>
          <p:cNvGrpSpPr/>
          <p:nvPr/>
        </p:nvGrpSpPr>
        <p:grpSpPr>
          <a:xfrm>
            <a:off x="604301" y="4593560"/>
            <a:ext cx="5396599" cy="1182004"/>
            <a:chOff x="601613" y="5166347"/>
            <a:chExt cx="5504812" cy="1205706"/>
          </a:xfrm>
        </p:grpSpPr>
        <p:sp>
          <p:nvSpPr>
            <p:cNvPr id="10" name="Rectangle 9"/>
            <p:cNvSpPr/>
            <p:nvPr/>
          </p:nvSpPr>
          <p:spPr>
            <a:xfrm>
              <a:off x="601613" y="5166347"/>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Reflow</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5" name="Rectangle 14"/>
            <p:cNvSpPr/>
            <p:nvPr/>
          </p:nvSpPr>
          <p:spPr>
            <a:xfrm>
              <a:off x="601613" y="5166347"/>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3</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20" name="Group 19"/>
          <p:cNvGrpSpPr/>
          <p:nvPr/>
        </p:nvGrpSpPr>
        <p:grpSpPr>
          <a:xfrm>
            <a:off x="6219892" y="4593560"/>
            <a:ext cx="5396835" cy="1182004"/>
            <a:chOff x="6329808" y="5166347"/>
            <a:chExt cx="5505053" cy="1205706"/>
          </a:xfrm>
        </p:grpSpPr>
        <p:sp>
          <p:nvSpPr>
            <p:cNvPr id="11" name="Rectangle 10"/>
            <p:cNvSpPr/>
            <p:nvPr/>
          </p:nvSpPr>
          <p:spPr>
            <a:xfrm>
              <a:off x="6330049" y="5166347"/>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Re-architect</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6" name="Rectangle 15"/>
            <p:cNvSpPr/>
            <p:nvPr/>
          </p:nvSpPr>
          <p:spPr>
            <a:xfrm>
              <a:off x="6329808" y="5166347"/>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6</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sp>
        <p:nvSpPr>
          <p:cNvPr id="17" name="Title 2"/>
          <p:cNvSpPr>
            <a:spLocks noGrp="1"/>
          </p:cNvSpPr>
          <p:nvPr>
            <p:ph type="title"/>
          </p:nvPr>
        </p:nvSpPr>
        <p:spPr/>
        <p:txBody>
          <a:bodyPr>
            <a:normAutofit fontScale="90000"/>
          </a:bodyPr>
          <a:lstStyle/>
          <a:p>
            <a:pPr algn="ctr"/>
            <a:r>
              <a:rPr lang="en-GB" dirty="0" smtClean="0">
                <a:latin typeface="Segoe UI Light" panose="020B0502040204020203" pitchFamily="34" charset="0"/>
                <a:cs typeface="Segoe UI Light" panose="020B0502040204020203" pitchFamily="34" charset="0"/>
              </a:rPr>
              <a:t>Use standard responsive/adaptive design techniques</a:t>
            </a:r>
            <a:endParaRPr lang="en-GB"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973392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anim calcmode="lin" valueType="num">
                                      <p:cBhvr>
                                        <p:cTn id="18" dur="500" fill="hold"/>
                                        <p:tgtEl>
                                          <p:spTgt spid="6"/>
                                        </p:tgtEl>
                                        <p:attrNameLst>
                                          <p:attrName>ppt_x</p:attrName>
                                        </p:attrNameLst>
                                      </p:cBhvr>
                                      <p:tavLst>
                                        <p:tav tm="0">
                                          <p:val>
                                            <p:strVal val="#ppt_x"/>
                                          </p:val>
                                        </p:tav>
                                        <p:tav tm="100000">
                                          <p:val>
                                            <p:strVal val="#ppt_x"/>
                                          </p:val>
                                        </p:tav>
                                      </p:tavLst>
                                    </p:anim>
                                    <p:anim calcmode="lin" valueType="num">
                                      <p:cBhvr>
                                        <p:cTn id="19" dur="5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anim calcmode="lin" valueType="num">
                                      <p:cBhvr>
                                        <p:cTn id="23" dur="500" fill="hold"/>
                                        <p:tgtEl>
                                          <p:spTgt spid="18"/>
                                        </p:tgtEl>
                                        <p:attrNameLst>
                                          <p:attrName>ppt_x</p:attrName>
                                        </p:attrNameLst>
                                      </p:cBhvr>
                                      <p:tavLst>
                                        <p:tav tm="0">
                                          <p:val>
                                            <p:strVal val="#ppt_x"/>
                                          </p:val>
                                        </p:tav>
                                        <p:tav tm="100000">
                                          <p:val>
                                            <p:strVal val="#ppt_x"/>
                                          </p:val>
                                        </p:tav>
                                      </p:tavLst>
                                    </p:anim>
                                    <p:anim calcmode="lin" valueType="num">
                                      <p:cBhvr>
                                        <p:cTn id="24" dur="500" fill="hold"/>
                                        <p:tgtEl>
                                          <p:spTgt spid="1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anim calcmode="lin" valueType="num">
                                      <p:cBhvr>
                                        <p:cTn id="28" dur="500" fill="hold"/>
                                        <p:tgtEl>
                                          <p:spTgt spid="19"/>
                                        </p:tgtEl>
                                        <p:attrNameLst>
                                          <p:attrName>ppt_x</p:attrName>
                                        </p:attrNameLst>
                                      </p:cBhvr>
                                      <p:tavLst>
                                        <p:tav tm="0">
                                          <p:val>
                                            <p:strVal val="#ppt_x"/>
                                          </p:val>
                                        </p:tav>
                                        <p:tav tm="100000">
                                          <p:val>
                                            <p:strVal val="#ppt_x"/>
                                          </p:val>
                                        </p:tav>
                                      </p:tavLst>
                                    </p:anim>
                                    <p:anim calcmode="lin" valueType="num">
                                      <p:cBhvr>
                                        <p:cTn id="29" dur="500" fill="hold"/>
                                        <p:tgtEl>
                                          <p:spTgt spid="1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125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anim calcmode="lin" valueType="num">
                                      <p:cBhvr>
                                        <p:cTn id="33" dur="500" fill="hold"/>
                                        <p:tgtEl>
                                          <p:spTgt spid="20"/>
                                        </p:tgtEl>
                                        <p:attrNameLst>
                                          <p:attrName>ppt_x</p:attrName>
                                        </p:attrNameLst>
                                      </p:cBhvr>
                                      <p:tavLst>
                                        <p:tav tm="0">
                                          <p:val>
                                            <p:strVal val="#ppt_x"/>
                                          </p:val>
                                        </p:tav>
                                        <p:tav tm="100000">
                                          <p:val>
                                            <p:strVal val="#ppt_x"/>
                                          </p:val>
                                        </p:tav>
                                      </p:tavLst>
                                    </p:anim>
                                    <p:anim calcmode="lin" valueType="num">
                                      <p:cBhvr>
                                        <p:cTn id="34" dur="5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Adaptive design</a:t>
            </a:r>
            <a:endParaRPr lang="en-US" dirty="0"/>
          </a:p>
        </p:txBody>
      </p:sp>
      <p:sp>
        <p:nvSpPr>
          <p:cNvPr id="3" name="Text Placeholder 2"/>
          <p:cNvSpPr>
            <a:spLocks noGrp="1"/>
          </p:cNvSpPr>
          <p:nvPr>
            <p:ph type="body" sz="quarter" idx="10"/>
          </p:nvPr>
        </p:nvSpPr>
        <p:spPr>
          <a:xfrm>
            <a:off x="271557" y="1189176"/>
            <a:ext cx="11653523" cy="1623521"/>
          </a:xfrm>
        </p:spPr>
        <p:txBody>
          <a:bodyPr/>
          <a:lstStyle/>
          <a:p>
            <a:r>
              <a:rPr lang="en-US" sz="3200" dirty="0"/>
              <a:t>Build </a:t>
            </a:r>
            <a:r>
              <a:rPr lang="en-US" sz="3200" dirty="0" smtClean="0"/>
              <a:t>a page that adapts to different screen sizes and orientations</a:t>
            </a:r>
            <a:endParaRPr lang="en-US" sz="3200" dirty="0"/>
          </a:p>
          <a:p>
            <a:pPr lvl="1"/>
            <a:r>
              <a:rPr lang="en-US" dirty="0" smtClean="0"/>
              <a:t>Use Visual States and Adaptive Triggers to change layout</a:t>
            </a:r>
          </a:p>
          <a:p>
            <a:pPr lvl="1"/>
            <a:r>
              <a:rPr lang="en-US" dirty="0" smtClean="0"/>
              <a:t>Use </a:t>
            </a:r>
            <a:r>
              <a:rPr lang="en-US" dirty="0" err="1" smtClean="0"/>
              <a:t>RelativePanel</a:t>
            </a:r>
            <a:r>
              <a:rPr lang="en-US" dirty="0" smtClean="0"/>
              <a:t> to position blocks of content relative to peers, re-positioning in different visual states</a:t>
            </a:r>
          </a:p>
          <a:p>
            <a:pPr lvl="1"/>
            <a:endParaRPr lang="en-US" dirty="0"/>
          </a:p>
        </p:txBody>
      </p:sp>
      <p:sp>
        <p:nvSpPr>
          <p:cNvPr id="8" name="TextBox 7"/>
          <p:cNvSpPr txBox="1"/>
          <p:nvPr/>
        </p:nvSpPr>
        <p:spPr>
          <a:xfrm>
            <a:off x="1560506" y="2836355"/>
            <a:ext cx="1797536" cy="227614"/>
          </a:xfrm>
          <a:prstGeom prst="rect">
            <a:avLst/>
          </a:prstGeom>
          <a:noFill/>
        </p:spPr>
        <p:txBody>
          <a:bodyPr wrap="square" lIns="68571" tIns="34284" rIns="68571" bIns="34284" rtlCol="0">
            <a:spAutoFit/>
          </a:bodyPr>
          <a:lstStyle/>
          <a:p>
            <a:pPr algn="ctr"/>
            <a:r>
              <a:rPr lang="en-US" sz="1029" dirty="0">
                <a:solidFill>
                  <a:prstClr val="black"/>
                </a:solidFill>
              </a:rPr>
              <a:t>Phone (portrait)</a:t>
            </a:r>
          </a:p>
        </p:txBody>
      </p:sp>
      <p:sp>
        <p:nvSpPr>
          <p:cNvPr id="9" name="TextBox 8"/>
          <p:cNvSpPr txBox="1"/>
          <p:nvPr/>
        </p:nvSpPr>
        <p:spPr>
          <a:xfrm>
            <a:off x="4833189" y="2667985"/>
            <a:ext cx="4939960" cy="227614"/>
          </a:xfrm>
          <a:prstGeom prst="rect">
            <a:avLst/>
          </a:prstGeom>
          <a:noFill/>
        </p:spPr>
        <p:txBody>
          <a:bodyPr wrap="square" lIns="68571" tIns="34284" rIns="68571" bIns="34284" rtlCol="0">
            <a:spAutoFit/>
          </a:bodyPr>
          <a:lstStyle/>
          <a:p>
            <a:pPr algn="ctr"/>
            <a:r>
              <a:rPr lang="en-US" sz="1029" dirty="0">
                <a:solidFill>
                  <a:prstClr val="black"/>
                </a:solidFill>
              </a:rPr>
              <a:t>Tablet (landscape) / Desktop</a:t>
            </a:r>
          </a:p>
        </p:txBody>
      </p:sp>
      <p:grpSp>
        <p:nvGrpSpPr>
          <p:cNvPr id="10" name="Group 9"/>
          <p:cNvGrpSpPr/>
          <p:nvPr/>
        </p:nvGrpSpPr>
        <p:grpSpPr>
          <a:xfrm>
            <a:off x="3940524" y="2999087"/>
            <a:ext cx="6637835" cy="3588621"/>
            <a:chOff x="3473611" y="1895875"/>
            <a:chExt cx="8850447" cy="4784828"/>
          </a:xfrm>
        </p:grpSpPr>
        <p:pic>
          <p:nvPicPr>
            <p:cNvPr id="11" name="Picture 1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73611" y="1895875"/>
              <a:ext cx="8850447" cy="4784828"/>
            </a:xfrm>
            <a:prstGeom prst="rect">
              <a:avLst/>
            </a:prstGeom>
            <a:effectLst>
              <a:outerShdw blurRad="206375" dir="14220000" sy="23000" kx="1200000" algn="br" rotWithShape="0">
                <a:prstClr val="black">
                  <a:alpha val="8000"/>
                </a:prstClr>
              </a:outerShdw>
            </a:effectLst>
          </p:spPr>
        </p:pic>
        <p:pic>
          <p:nvPicPr>
            <p:cNvPr id="12" name="Picture 11"/>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539699" y="2219494"/>
              <a:ext cx="6714975" cy="3868204"/>
            </a:xfrm>
            <a:prstGeom prst="rect">
              <a:avLst/>
            </a:prstGeom>
          </p:spPr>
        </p:pic>
      </p:grpSp>
      <p:pic>
        <p:nvPicPr>
          <p:cNvPr id="13" name="Picture 1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650200" y="3191706"/>
            <a:ext cx="1649740" cy="3007067"/>
          </a:xfrm>
          <a:prstGeom prst="rect">
            <a:avLst/>
          </a:prstGeom>
          <a:ln>
            <a:noFill/>
          </a:ln>
          <a:effectLst>
            <a:outerShdw blurRad="292100" dist="139700" dir="2700000" algn="tl" rotWithShape="0">
              <a:srgbClr val="333333">
                <a:alpha val="65000"/>
              </a:srgbClr>
            </a:outerShdw>
          </a:effectLst>
        </p:spPr>
      </p:pic>
      <p:pic>
        <p:nvPicPr>
          <p:cNvPr id="14" name="Picture 13"/>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1748710" y="3428910"/>
            <a:ext cx="1449121" cy="2663785"/>
          </a:xfrm>
          <a:prstGeom prst="rect">
            <a:avLst/>
          </a:prstGeom>
        </p:spPr>
      </p:pic>
    </p:spTree>
    <p:extLst>
      <p:ext uri="{BB962C8B-B14F-4D97-AF65-F5344CB8AC3E}">
        <p14:creationId xmlns:p14="http://schemas.microsoft.com/office/powerpoint/2010/main" val="3762272162"/>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Tailored design</a:t>
            </a:r>
            <a:endParaRPr lang="en-US" dirty="0"/>
          </a:p>
        </p:txBody>
      </p:sp>
      <p:sp>
        <p:nvSpPr>
          <p:cNvPr id="3" name="Text Placeholder 2"/>
          <p:cNvSpPr>
            <a:spLocks noGrp="1"/>
          </p:cNvSpPr>
          <p:nvPr>
            <p:ph type="body" sz="quarter" idx="10"/>
          </p:nvPr>
        </p:nvSpPr>
        <p:spPr>
          <a:xfrm>
            <a:off x="269239" y="1189177"/>
            <a:ext cx="11653523" cy="1391471"/>
          </a:xfrm>
        </p:spPr>
        <p:txBody>
          <a:bodyPr/>
          <a:lstStyle/>
          <a:p>
            <a:r>
              <a:rPr lang="en-US" dirty="0" smtClean="0"/>
              <a:t>Build unique experiences on different devices</a:t>
            </a:r>
          </a:p>
          <a:p>
            <a:pPr lvl="1"/>
            <a:endParaRPr lang="en-US" dirty="0" smtClean="0"/>
          </a:p>
          <a:p>
            <a:pPr lvl="1"/>
            <a:endParaRPr lang="en-US" dirty="0"/>
          </a:p>
        </p:txBody>
      </p:sp>
      <p:sp>
        <p:nvSpPr>
          <p:cNvPr id="6" name="TextBox 5"/>
          <p:cNvSpPr txBox="1"/>
          <p:nvPr/>
        </p:nvSpPr>
        <p:spPr>
          <a:xfrm>
            <a:off x="1349009" y="2311965"/>
            <a:ext cx="1797536" cy="227614"/>
          </a:xfrm>
          <a:prstGeom prst="rect">
            <a:avLst/>
          </a:prstGeom>
          <a:noFill/>
        </p:spPr>
        <p:txBody>
          <a:bodyPr wrap="square" lIns="68571" tIns="34284" rIns="68571" bIns="34284" rtlCol="0">
            <a:spAutoFit/>
          </a:bodyPr>
          <a:lstStyle/>
          <a:p>
            <a:pPr algn="ctr"/>
            <a:r>
              <a:rPr lang="en-US" sz="1029" dirty="0">
                <a:solidFill>
                  <a:prstClr val="black"/>
                </a:solidFill>
              </a:rPr>
              <a:t>Phone (portrait)</a:t>
            </a:r>
          </a:p>
        </p:txBody>
      </p:sp>
      <p:sp>
        <p:nvSpPr>
          <p:cNvPr id="7" name="TextBox 6"/>
          <p:cNvSpPr txBox="1"/>
          <p:nvPr/>
        </p:nvSpPr>
        <p:spPr>
          <a:xfrm>
            <a:off x="4659017" y="2094670"/>
            <a:ext cx="4939960" cy="227614"/>
          </a:xfrm>
          <a:prstGeom prst="rect">
            <a:avLst/>
          </a:prstGeom>
          <a:noFill/>
        </p:spPr>
        <p:txBody>
          <a:bodyPr wrap="square" lIns="68571" tIns="34284" rIns="68571" bIns="34284" rtlCol="0">
            <a:spAutoFit/>
          </a:bodyPr>
          <a:lstStyle/>
          <a:p>
            <a:pPr algn="ctr"/>
            <a:r>
              <a:rPr lang="en-US" sz="1029" dirty="0">
                <a:solidFill>
                  <a:prstClr val="black"/>
                </a:solidFill>
              </a:rPr>
              <a:t>Tablet (landscape) / Desktop</a:t>
            </a:r>
          </a:p>
        </p:txBody>
      </p:sp>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66352" y="2425772"/>
            <a:ext cx="6637835" cy="3588621"/>
          </a:xfrm>
          <a:prstGeom prst="rect">
            <a:avLst/>
          </a:prstGeom>
          <a:effectLst>
            <a:outerShdw blurRad="206375" dir="14220000" sy="23000" kx="1200000" algn="br" rotWithShape="0">
              <a:prstClr val="black">
                <a:alpha val="8000"/>
              </a:prstClr>
            </a:outerShdw>
          </a:effectLst>
        </p:spPr>
      </p:pic>
      <p:pic>
        <p:nvPicPr>
          <p:cNvPr id="9" name="Picture 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75982" y="2686023"/>
            <a:ext cx="5014385" cy="2819050"/>
          </a:xfrm>
          <a:prstGeom prst="rect">
            <a:avLst/>
          </a:prstGeom>
        </p:spPr>
      </p:pic>
      <p:pic>
        <p:nvPicPr>
          <p:cNvPr id="10" name="Picture 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438703" y="2667316"/>
            <a:ext cx="1649740" cy="3007067"/>
          </a:xfrm>
          <a:prstGeom prst="rect">
            <a:avLst/>
          </a:prstGeom>
          <a:ln>
            <a:noFill/>
          </a:ln>
          <a:effectLst>
            <a:outerShdw blurRad="292100" dist="139700" dir="2700000" algn="tl" rotWithShape="0">
              <a:srgbClr val="333333">
                <a:alpha val="65000"/>
              </a:srgbClr>
            </a:outerShdw>
          </a:effectLst>
        </p:spPr>
      </p:pic>
      <p:pic>
        <p:nvPicPr>
          <p:cNvPr id="11" name="Picture 1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536481" y="2914144"/>
            <a:ext cx="1452182" cy="2581010"/>
          </a:xfrm>
          <a:prstGeom prst="rect">
            <a:avLst/>
          </a:prstGeom>
        </p:spPr>
      </p:pic>
    </p:spTree>
    <p:extLst>
      <p:ext uri="{BB962C8B-B14F-4D97-AF65-F5344CB8AC3E}">
        <p14:creationId xmlns:p14="http://schemas.microsoft.com/office/powerpoint/2010/main" val="3526866882"/>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Agenda</a:t>
            </a:r>
            <a:endParaRPr lang="en-GB" dirty="0"/>
          </a:p>
        </p:txBody>
      </p:sp>
      <p:sp>
        <p:nvSpPr>
          <p:cNvPr id="2" name="Text Placeholder 1"/>
          <p:cNvSpPr>
            <a:spLocks noGrp="1"/>
          </p:cNvSpPr>
          <p:nvPr>
            <p:ph type="body" sz="quarter" idx="10"/>
          </p:nvPr>
        </p:nvSpPr>
        <p:spPr>
          <a:xfrm>
            <a:off x="269239" y="1189177"/>
            <a:ext cx="11653523" cy="4046301"/>
          </a:xfrm>
        </p:spPr>
        <p:txBody>
          <a:bodyPr/>
          <a:lstStyle/>
          <a:p>
            <a:r>
              <a:rPr lang="en-US" dirty="0"/>
              <a:t>The Microsoft design language</a:t>
            </a:r>
          </a:p>
          <a:p>
            <a:r>
              <a:rPr lang="en-US" dirty="0"/>
              <a:t>How Windows makes design easier</a:t>
            </a:r>
          </a:p>
          <a:p>
            <a:r>
              <a:rPr lang="en-US" dirty="0"/>
              <a:t>What am I designing?</a:t>
            </a:r>
          </a:p>
          <a:p>
            <a:r>
              <a:rPr lang="en-US" dirty="0" smtClean="0"/>
              <a:t>Adaptive UI Techniques </a:t>
            </a:r>
          </a:p>
          <a:p>
            <a:r>
              <a:rPr lang="en-US" dirty="0" smtClean="0"/>
              <a:t>Adaptive UI Tooling</a:t>
            </a:r>
          </a:p>
          <a:p>
            <a:pPr lvl="1"/>
            <a:r>
              <a:rPr lang="en-US" dirty="0" smtClean="0"/>
              <a:t>Visual States Triggers</a:t>
            </a:r>
          </a:p>
          <a:p>
            <a:pPr lvl="1"/>
            <a:r>
              <a:rPr lang="en-US" dirty="0" smtClean="0"/>
              <a:t>Relative Panel</a:t>
            </a:r>
            <a:endParaRPr lang="en-US" dirty="0"/>
          </a:p>
        </p:txBody>
      </p:sp>
    </p:spTree>
    <p:extLst>
      <p:ext uri="{BB962C8B-B14F-4D97-AF65-F5344CB8AC3E}">
        <p14:creationId xmlns:p14="http://schemas.microsoft.com/office/powerpoint/2010/main" val="1468070447"/>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build an Adaptive UI</a:t>
            </a:r>
            <a:endParaRPr lang="en-US" dirty="0"/>
          </a:p>
        </p:txBody>
      </p:sp>
    </p:spTree>
    <p:extLst>
      <p:ext uri="{BB962C8B-B14F-4D97-AF65-F5344CB8AC3E}">
        <p14:creationId xmlns:p14="http://schemas.microsoft.com/office/powerpoint/2010/main" val="367074036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Visual States</a:t>
            </a:r>
            <a:endParaRPr lang="en-US" dirty="0"/>
          </a:p>
        </p:txBody>
      </p:sp>
      <p:sp>
        <p:nvSpPr>
          <p:cNvPr id="4" name="Text Placeholder 3"/>
          <p:cNvSpPr>
            <a:spLocks noGrp="1"/>
          </p:cNvSpPr>
          <p:nvPr>
            <p:ph type="body" sz="quarter" idx="10"/>
          </p:nvPr>
        </p:nvSpPr>
        <p:spPr/>
        <p:txBody>
          <a:bodyPr/>
          <a:lstStyle/>
          <a:p>
            <a:r>
              <a:rPr lang="en-US" dirty="0" smtClean="0"/>
              <a:t>Define XAML views</a:t>
            </a:r>
          </a:p>
          <a:p>
            <a:pPr lvl="1"/>
            <a:r>
              <a:rPr lang="en-US" dirty="0" smtClean="0"/>
              <a:t>Unique layout for distinct states</a:t>
            </a:r>
          </a:p>
          <a:p>
            <a:r>
              <a:rPr lang="en-US" dirty="0" smtClean="0"/>
              <a:t>Simplify animation</a:t>
            </a:r>
          </a:p>
          <a:p>
            <a:pPr lvl="1"/>
            <a:r>
              <a:rPr lang="en-US" dirty="0" smtClean="0"/>
              <a:t>Automatically implement state transitions</a:t>
            </a:r>
          </a:p>
          <a:p>
            <a:r>
              <a:rPr lang="en-US" dirty="0" smtClean="0"/>
              <a:t>Build in Blend</a:t>
            </a:r>
          </a:p>
          <a:p>
            <a:pPr lvl="1"/>
            <a:r>
              <a:rPr lang="en-US" dirty="0" smtClean="0"/>
              <a:t>Design and preview states and transitions</a:t>
            </a:r>
            <a:endParaRPr lang="en-US" dirty="0"/>
          </a:p>
        </p:txBody>
      </p:sp>
    </p:spTree>
    <p:extLst>
      <p:ext uri="{BB962C8B-B14F-4D97-AF65-F5344CB8AC3E}">
        <p14:creationId xmlns:p14="http://schemas.microsoft.com/office/powerpoint/2010/main" val="781150929"/>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229825"/>
            <a:ext cx="11637012" cy="2398349"/>
          </a:xfrm>
        </p:spPr>
        <p:txBody>
          <a:bodyPr/>
          <a:lstStyle/>
          <a:p>
            <a:r>
              <a:rPr lang="en-US" dirty="0" smtClean="0"/>
              <a:t>Visual states allow you to define different selectable layouts that can be applied to your UI</a:t>
            </a:r>
            <a:endParaRPr lang="en-US" sz="6000" dirty="0"/>
          </a:p>
        </p:txBody>
      </p:sp>
    </p:spTree>
    <p:extLst>
      <p:ext uri="{BB962C8B-B14F-4D97-AF65-F5344CB8AC3E}">
        <p14:creationId xmlns:p14="http://schemas.microsoft.com/office/powerpoint/2010/main" val="2022885484"/>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How to set the visual state in code</a:t>
            </a:r>
            <a:endParaRPr lang="en-US" dirty="0"/>
          </a:p>
        </p:txBody>
      </p:sp>
      <p:sp>
        <p:nvSpPr>
          <p:cNvPr id="4" name="Text Placeholder 3"/>
          <p:cNvSpPr>
            <a:spLocks noGrp="1"/>
          </p:cNvSpPr>
          <p:nvPr>
            <p:ph type="body" sz="quarter" idx="10"/>
          </p:nvPr>
        </p:nvSpPr>
        <p:spPr/>
        <p:txBody>
          <a:bodyPr/>
          <a:lstStyle/>
          <a:p>
            <a:r>
              <a:rPr lang="en-US" dirty="0" err="1" smtClean="0"/>
              <a:t>VisualStateManager.Goto</a:t>
            </a:r>
            <a:r>
              <a:rPr lang="en-US" dirty="0" smtClean="0"/>
              <a:t>(element, state, transition)</a:t>
            </a:r>
            <a:endParaRPr lang="en-US" dirty="0"/>
          </a:p>
        </p:txBody>
      </p:sp>
      <p:sp>
        <p:nvSpPr>
          <p:cNvPr id="5" name="Rectangle 4"/>
          <p:cNvSpPr/>
          <p:nvPr/>
        </p:nvSpPr>
        <p:spPr>
          <a:xfrm>
            <a:off x="257174" y="2049967"/>
            <a:ext cx="11934826" cy="4678204"/>
          </a:xfrm>
          <a:prstGeom prst="rect">
            <a:avLst/>
          </a:prstGeom>
        </p:spPr>
        <p:txBody>
          <a:bodyPr wrap="square">
            <a:spAutoFit/>
          </a:bodyPr>
          <a:lstStyle/>
          <a:p>
            <a:r>
              <a:rPr lang="en-US" sz="2000" dirty="0">
                <a:solidFill>
                  <a:srgbClr val="0000FF"/>
                </a:solidFill>
                <a:highlight>
                  <a:srgbClr val="FFFFFF"/>
                </a:highlight>
                <a:latin typeface="Consolas" panose="020B0609020204030204" pitchFamily="49" charset="0"/>
              </a:rPr>
              <a:t>public</a:t>
            </a:r>
            <a:r>
              <a:rPr lang="en-US" sz="2000" dirty="0">
                <a:solidFill>
                  <a:srgbClr val="000000"/>
                </a:solidFill>
                <a:highlight>
                  <a:srgbClr val="FFFFFF"/>
                </a:highlight>
                <a:latin typeface="Consolas" panose="020B0609020204030204" pitchFamily="49" charset="0"/>
              </a:rPr>
              <a:t> </a:t>
            </a:r>
            <a:r>
              <a:rPr lang="en-US" sz="2000" dirty="0" err="1">
                <a:solidFill>
                  <a:srgbClr val="000000"/>
                </a:solidFill>
                <a:highlight>
                  <a:srgbClr val="FFFFFF"/>
                </a:highlight>
                <a:latin typeface="Consolas" panose="020B0609020204030204" pitchFamily="49" charset="0"/>
              </a:rPr>
              <a:t>MainPage</a:t>
            </a:r>
            <a:r>
              <a:rPr lang="en-US" sz="2000" dirty="0">
                <a:solidFill>
                  <a:srgbClr val="000000"/>
                </a:solidFill>
                <a:highlight>
                  <a:srgbClr val="FFFFFF"/>
                </a:highlight>
                <a:latin typeface="Consolas" panose="020B0609020204030204" pitchFamily="49" charset="0"/>
              </a:rPr>
              <a:t>()</a:t>
            </a:r>
          </a:p>
          <a:p>
            <a:r>
              <a:rPr lang="en-US" sz="2000" dirty="0">
                <a:solidFill>
                  <a:srgbClr val="000000"/>
                </a:solidFill>
                <a:highlight>
                  <a:srgbClr val="FFFFFF"/>
                </a:highlight>
                <a:latin typeface="Consolas" panose="020B0609020204030204" pitchFamily="49" charset="0"/>
              </a:rPr>
              <a:t>{</a:t>
            </a:r>
          </a:p>
          <a:p>
            <a:r>
              <a:rPr lang="en-US" sz="2000" dirty="0">
                <a:solidFill>
                  <a:srgbClr val="000000"/>
                </a:solidFill>
                <a:highlight>
                  <a:srgbClr val="FFFFFF"/>
                </a:highlight>
                <a:latin typeface="Consolas" panose="020B0609020204030204" pitchFamily="49" charset="0"/>
              </a:rPr>
              <a:t>    </a:t>
            </a:r>
            <a:r>
              <a:rPr lang="en-US" sz="2000" dirty="0" err="1">
                <a:solidFill>
                  <a:srgbClr val="0000FF"/>
                </a:solidFill>
                <a:highlight>
                  <a:srgbClr val="FFFFFF"/>
                </a:highlight>
                <a:latin typeface="Consolas" panose="020B0609020204030204" pitchFamily="49" charset="0"/>
              </a:rPr>
              <a:t>this</a:t>
            </a:r>
            <a:r>
              <a:rPr lang="en-US" sz="2000" dirty="0" err="1">
                <a:solidFill>
                  <a:srgbClr val="000000"/>
                </a:solidFill>
                <a:highlight>
                  <a:srgbClr val="FFFFFF"/>
                </a:highlight>
                <a:latin typeface="Consolas" panose="020B0609020204030204" pitchFamily="49" charset="0"/>
              </a:rPr>
              <a:t>.InitializeComponent</a:t>
            </a:r>
            <a:r>
              <a:rPr lang="en-US" sz="2000" dirty="0">
                <a:solidFill>
                  <a:srgbClr val="000000"/>
                </a:solidFill>
                <a:highlight>
                  <a:srgbClr val="FFFFFF"/>
                </a:highlight>
                <a:latin typeface="Consolas" panose="020B0609020204030204" pitchFamily="49" charset="0"/>
              </a:rPr>
              <a:t>();</a:t>
            </a:r>
          </a:p>
          <a:p>
            <a:r>
              <a:rPr lang="en-US" sz="2000" dirty="0">
                <a:solidFill>
                  <a:srgbClr val="000000"/>
                </a:solidFill>
                <a:highlight>
                  <a:srgbClr val="FFFFFF"/>
                </a:highlight>
                <a:latin typeface="Consolas" panose="020B0609020204030204" pitchFamily="49" charset="0"/>
              </a:rPr>
              <a:t>    </a:t>
            </a:r>
            <a:r>
              <a:rPr lang="en-US" sz="2000" dirty="0" err="1">
                <a:solidFill>
                  <a:srgbClr val="0000FF"/>
                </a:solidFill>
                <a:highlight>
                  <a:srgbClr val="FFFFFF"/>
                </a:highlight>
                <a:latin typeface="Consolas" panose="020B0609020204030204" pitchFamily="49" charset="0"/>
              </a:rPr>
              <a:t>this</a:t>
            </a:r>
            <a:r>
              <a:rPr lang="en-US" sz="2000" dirty="0" err="1">
                <a:solidFill>
                  <a:srgbClr val="000000"/>
                </a:solidFill>
                <a:highlight>
                  <a:srgbClr val="FFFFFF"/>
                </a:highlight>
                <a:latin typeface="Consolas" panose="020B0609020204030204" pitchFamily="49" charset="0"/>
              </a:rPr>
              <a:t>.SizeChanged</a:t>
            </a:r>
            <a:r>
              <a:rPr lang="en-US" sz="2000" dirty="0">
                <a:solidFill>
                  <a:srgbClr val="000000"/>
                </a:solidFill>
                <a:highlight>
                  <a:srgbClr val="FFFFFF"/>
                </a:highlight>
                <a:latin typeface="Consolas" panose="020B0609020204030204" pitchFamily="49" charset="0"/>
              </a:rPr>
              <a:t> += (s, e) =&gt;</a:t>
            </a:r>
          </a:p>
          <a:p>
            <a:r>
              <a:rPr lang="en-US" sz="2000" dirty="0">
                <a:solidFill>
                  <a:srgbClr val="000000"/>
                </a:solidFill>
                <a:highlight>
                  <a:srgbClr val="FFFFFF"/>
                </a:highlight>
                <a:latin typeface="Consolas" panose="020B0609020204030204" pitchFamily="49" charset="0"/>
              </a:rPr>
              <a:t>    {</a:t>
            </a:r>
          </a:p>
          <a:p>
            <a:r>
              <a:rPr lang="en-US" sz="2000" dirty="0">
                <a:solidFill>
                  <a:srgbClr val="000000"/>
                </a:solidFill>
                <a:highlight>
                  <a:srgbClr val="FFFFFF"/>
                </a:highlight>
                <a:latin typeface="Consolas" panose="020B0609020204030204" pitchFamily="49" charset="0"/>
              </a:rPr>
              <a:t>        </a:t>
            </a:r>
            <a:r>
              <a:rPr lang="en-US" sz="2000" dirty="0" err="1">
                <a:solidFill>
                  <a:srgbClr val="0000FF"/>
                </a:solidFill>
                <a:highlight>
                  <a:srgbClr val="FFFFFF"/>
                </a:highlight>
                <a:latin typeface="Consolas" panose="020B0609020204030204" pitchFamily="49" charset="0"/>
              </a:rPr>
              <a:t>var</a:t>
            </a:r>
            <a:r>
              <a:rPr lang="en-US" sz="2000" dirty="0">
                <a:solidFill>
                  <a:srgbClr val="000000"/>
                </a:solidFill>
                <a:highlight>
                  <a:srgbClr val="FFFFFF"/>
                </a:highlight>
                <a:latin typeface="Consolas" panose="020B0609020204030204" pitchFamily="49" charset="0"/>
              </a:rPr>
              <a:t> state = </a:t>
            </a:r>
            <a:r>
              <a:rPr lang="en-US" sz="2000" dirty="0">
                <a:solidFill>
                  <a:srgbClr val="A31515"/>
                </a:solidFill>
                <a:highlight>
                  <a:srgbClr val="FFFFFF"/>
                </a:highlight>
                <a:latin typeface="Consolas" panose="020B0609020204030204" pitchFamily="49" charset="0"/>
              </a:rPr>
              <a:t>"VisualState000min"</a:t>
            </a:r>
            <a:r>
              <a:rPr lang="en-US" sz="2000" dirty="0">
                <a:solidFill>
                  <a:srgbClr val="000000"/>
                </a:solidFill>
                <a:highlight>
                  <a:srgbClr val="FFFFFF"/>
                </a:highlight>
                <a:latin typeface="Consolas" panose="020B0609020204030204" pitchFamily="49" charset="0"/>
              </a:rPr>
              <a:t>;</a:t>
            </a:r>
          </a:p>
          <a:p>
            <a:r>
              <a:rPr lang="en-US" sz="2000" dirty="0">
                <a:solidFill>
                  <a:srgbClr val="000000"/>
                </a:solidFill>
                <a:highlight>
                  <a:srgbClr val="FFFFFF"/>
                </a:highlight>
                <a:latin typeface="Consolas" panose="020B0609020204030204" pitchFamily="49" charset="0"/>
              </a:rPr>
              <a:t>        </a:t>
            </a:r>
            <a:r>
              <a:rPr lang="en-US" sz="2000" dirty="0">
                <a:solidFill>
                  <a:srgbClr val="0000FF"/>
                </a:solidFill>
                <a:highlight>
                  <a:srgbClr val="FFFFFF"/>
                </a:highlight>
                <a:latin typeface="Consolas" panose="020B0609020204030204" pitchFamily="49" charset="0"/>
              </a:rPr>
              <a:t>if</a:t>
            </a:r>
            <a:r>
              <a:rPr lang="en-US" sz="2000" dirty="0">
                <a:solidFill>
                  <a:srgbClr val="000000"/>
                </a:solidFill>
                <a:highlight>
                  <a:srgbClr val="FFFFFF"/>
                </a:highlight>
                <a:latin typeface="Consolas" panose="020B0609020204030204" pitchFamily="49" charset="0"/>
              </a:rPr>
              <a:t> (</a:t>
            </a:r>
            <a:r>
              <a:rPr lang="en-US" sz="2000" dirty="0" err="1">
                <a:solidFill>
                  <a:srgbClr val="000000"/>
                </a:solidFill>
                <a:highlight>
                  <a:srgbClr val="FFFFFF"/>
                </a:highlight>
                <a:latin typeface="Consolas" panose="020B0609020204030204" pitchFamily="49" charset="0"/>
              </a:rPr>
              <a:t>e.NewSize.Width</a:t>
            </a:r>
            <a:r>
              <a:rPr lang="en-US" sz="2000" dirty="0">
                <a:solidFill>
                  <a:srgbClr val="000000"/>
                </a:solidFill>
                <a:highlight>
                  <a:srgbClr val="FFFFFF"/>
                </a:highlight>
                <a:latin typeface="Consolas" panose="020B0609020204030204" pitchFamily="49" charset="0"/>
              </a:rPr>
              <a:t> &gt; 500)</a:t>
            </a:r>
          </a:p>
          <a:p>
            <a:r>
              <a:rPr lang="en-US" sz="2000" dirty="0">
                <a:solidFill>
                  <a:srgbClr val="000000"/>
                </a:solidFill>
                <a:highlight>
                  <a:srgbClr val="FFFFFF"/>
                </a:highlight>
                <a:latin typeface="Consolas" panose="020B0609020204030204" pitchFamily="49" charset="0"/>
              </a:rPr>
              <a:t>            state = </a:t>
            </a:r>
            <a:r>
              <a:rPr lang="en-US" sz="2000" dirty="0">
                <a:solidFill>
                  <a:srgbClr val="A31515"/>
                </a:solidFill>
                <a:highlight>
                  <a:srgbClr val="FFFFFF"/>
                </a:highlight>
                <a:latin typeface="Consolas" panose="020B0609020204030204" pitchFamily="49" charset="0"/>
              </a:rPr>
              <a:t>"VisualState500min"</a:t>
            </a:r>
            <a:r>
              <a:rPr lang="en-US" sz="2000" dirty="0">
                <a:solidFill>
                  <a:srgbClr val="000000"/>
                </a:solidFill>
                <a:highlight>
                  <a:srgbClr val="FFFFFF"/>
                </a:highlight>
                <a:latin typeface="Consolas" panose="020B0609020204030204" pitchFamily="49" charset="0"/>
              </a:rPr>
              <a:t>;</a:t>
            </a:r>
          </a:p>
          <a:p>
            <a:r>
              <a:rPr lang="en-US" sz="2000" dirty="0">
                <a:solidFill>
                  <a:srgbClr val="000000"/>
                </a:solidFill>
                <a:highlight>
                  <a:srgbClr val="FFFFFF"/>
                </a:highlight>
                <a:latin typeface="Consolas" panose="020B0609020204030204" pitchFamily="49" charset="0"/>
              </a:rPr>
              <a:t>        </a:t>
            </a:r>
            <a:r>
              <a:rPr lang="en-US" sz="2000" dirty="0">
                <a:solidFill>
                  <a:srgbClr val="0000FF"/>
                </a:solidFill>
                <a:highlight>
                  <a:srgbClr val="FFFFFF"/>
                </a:highlight>
                <a:latin typeface="Consolas" panose="020B0609020204030204" pitchFamily="49" charset="0"/>
              </a:rPr>
              <a:t>else</a:t>
            </a:r>
            <a:r>
              <a:rPr lang="en-US" sz="2000" dirty="0">
                <a:solidFill>
                  <a:srgbClr val="000000"/>
                </a:solidFill>
                <a:highlight>
                  <a:srgbClr val="FFFFFF"/>
                </a:highlight>
                <a:latin typeface="Consolas" panose="020B0609020204030204" pitchFamily="49" charset="0"/>
              </a:rPr>
              <a:t> </a:t>
            </a:r>
            <a:r>
              <a:rPr lang="en-US" sz="2000" dirty="0">
                <a:solidFill>
                  <a:srgbClr val="0000FF"/>
                </a:solidFill>
                <a:highlight>
                  <a:srgbClr val="FFFFFF"/>
                </a:highlight>
                <a:latin typeface="Consolas" panose="020B0609020204030204" pitchFamily="49" charset="0"/>
              </a:rPr>
              <a:t>if</a:t>
            </a:r>
            <a:r>
              <a:rPr lang="en-US" sz="2000" dirty="0">
                <a:solidFill>
                  <a:srgbClr val="000000"/>
                </a:solidFill>
                <a:highlight>
                  <a:srgbClr val="FFFFFF"/>
                </a:highlight>
                <a:latin typeface="Consolas" panose="020B0609020204030204" pitchFamily="49" charset="0"/>
              </a:rPr>
              <a:t> (</a:t>
            </a:r>
            <a:r>
              <a:rPr lang="en-US" sz="2000" dirty="0" err="1">
                <a:solidFill>
                  <a:srgbClr val="000000"/>
                </a:solidFill>
                <a:highlight>
                  <a:srgbClr val="FFFFFF"/>
                </a:highlight>
                <a:latin typeface="Consolas" panose="020B0609020204030204" pitchFamily="49" charset="0"/>
              </a:rPr>
              <a:t>e.NewSize.Width</a:t>
            </a:r>
            <a:r>
              <a:rPr lang="en-US" sz="2000" dirty="0">
                <a:solidFill>
                  <a:srgbClr val="000000"/>
                </a:solidFill>
                <a:highlight>
                  <a:srgbClr val="FFFFFF"/>
                </a:highlight>
                <a:latin typeface="Consolas" panose="020B0609020204030204" pitchFamily="49" charset="0"/>
              </a:rPr>
              <a:t> &gt; 800)</a:t>
            </a:r>
          </a:p>
          <a:p>
            <a:r>
              <a:rPr lang="en-US" sz="2000" dirty="0">
                <a:solidFill>
                  <a:srgbClr val="000000"/>
                </a:solidFill>
                <a:highlight>
                  <a:srgbClr val="FFFFFF"/>
                </a:highlight>
                <a:latin typeface="Consolas" panose="020B0609020204030204" pitchFamily="49" charset="0"/>
              </a:rPr>
              <a:t>            state = </a:t>
            </a:r>
            <a:r>
              <a:rPr lang="en-US" sz="2000" dirty="0">
                <a:solidFill>
                  <a:srgbClr val="A31515"/>
                </a:solidFill>
                <a:highlight>
                  <a:srgbClr val="FFFFFF"/>
                </a:highlight>
                <a:latin typeface="Consolas" panose="020B0609020204030204" pitchFamily="49" charset="0"/>
              </a:rPr>
              <a:t>"VisualState800min"</a:t>
            </a:r>
            <a:r>
              <a:rPr lang="en-US" sz="2000" dirty="0">
                <a:solidFill>
                  <a:srgbClr val="000000"/>
                </a:solidFill>
                <a:highlight>
                  <a:srgbClr val="FFFFFF"/>
                </a:highlight>
                <a:latin typeface="Consolas" panose="020B0609020204030204" pitchFamily="49" charset="0"/>
              </a:rPr>
              <a:t>;</a:t>
            </a:r>
          </a:p>
          <a:p>
            <a:r>
              <a:rPr lang="en-US" sz="2000" dirty="0">
                <a:solidFill>
                  <a:srgbClr val="000000"/>
                </a:solidFill>
                <a:highlight>
                  <a:srgbClr val="FFFFFF"/>
                </a:highlight>
                <a:latin typeface="Consolas" panose="020B0609020204030204" pitchFamily="49" charset="0"/>
              </a:rPr>
              <a:t>        </a:t>
            </a:r>
            <a:r>
              <a:rPr lang="en-US" sz="2000" dirty="0">
                <a:solidFill>
                  <a:srgbClr val="0000FF"/>
                </a:solidFill>
                <a:highlight>
                  <a:srgbClr val="FFFFFF"/>
                </a:highlight>
                <a:latin typeface="Consolas" panose="020B0609020204030204" pitchFamily="49" charset="0"/>
              </a:rPr>
              <a:t>else</a:t>
            </a:r>
            <a:r>
              <a:rPr lang="en-US" sz="2000" dirty="0">
                <a:solidFill>
                  <a:srgbClr val="000000"/>
                </a:solidFill>
                <a:highlight>
                  <a:srgbClr val="FFFFFF"/>
                </a:highlight>
                <a:latin typeface="Consolas" panose="020B0609020204030204" pitchFamily="49" charset="0"/>
              </a:rPr>
              <a:t> </a:t>
            </a:r>
            <a:r>
              <a:rPr lang="en-US" sz="2000" dirty="0">
                <a:solidFill>
                  <a:srgbClr val="0000FF"/>
                </a:solidFill>
                <a:highlight>
                  <a:srgbClr val="FFFFFF"/>
                </a:highlight>
                <a:latin typeface="Consolas" panose="020B0609020204030204" pitchFamily="49" charset="0"/>
              </a:rPr>
              <a:t>if</a:t>
            </a:r>
            <a:r>
              <a:rPr lang="en-US" sz="2000" dirty="0">
                <a:solidFill>
                  <a:srgbClr val="000000"/>
                </a:solidFill>
                <a:highlight>
                  <a:srgbClr val="FFFFFF"/>
                </a:highlight>
                <a:latin typeface="Consolas" panose="020B0609020204030204" pitchFamily="49" charset="0"/>
              </a:rPr>
              <a:t> (</a:t>
            </a:r>
            <a:r>
              <a:rPr lang="en-US" sz="2000" dirty="0" err="1">
                <a:solidFill>
                  <a:srgbClr val="000000"/>
                </a:solidFill>
                <a:highlight>
                  <a:srgbClr val="FFFFFF"/>
                </a:highlight>
                <a:latin typeface="Consolas" panose="020B0609020204030204" pitchFamily="49" charset="0"/>
              </a:rPr>
              <a:t>e.NewSize.Width</a:t>
            </a:r>
            <a:r>
              <a:rPr lang="en-US" sz="2000" dirty="0">
                <a:solidFill>
                  <a:srgbClr val="000000"/>
                </a:solidFill>
                <a:highlight>
                  <a:srgbClr val="FFFFFF"/>
                </a:highlight>
                <a:latin typeface="Consolas" panose="020B0609020204030204" pitchFamily="49" charset="0"/>
              </a:rPr>
              <a:t> &gt; 1000)</a:t>
            </a:r>
          </a:p>
          <a:p>
            <a:r>
              <a:rPr lang="en-US" sz="2000" dirty="0">
                <a:solidFill>
                  <a:srgbClr val="000000"/>
                </a:solidFill>
                <a:highlight>
                  <a:srgbClr val="FFFFFF"/>
                </a:highlight>
                <a:latin typeface="Consolas" panose="020B0609020204030204" pitchFamily="49" charset="0"/>
              </a:rPr>
              <a:t>            state = </a:t>
            </a:r>
            <a:r>
              <a:rPr lang="en-US" sz="2000" dirty="0">
                <a:solidFill>
                  <a:srgbClr val="A31515"/>
                </a:solidFill>
                <a:highlight>
                  <a:srgbClr val="FFFFFF"/>
                </a:highlight>
                <a:latin typeface="Consolas" panose="020B0609020204030204" pitchFamily="49" charset="0"/>
              </a:rPr>
              <a:t>"VisualState1000min"</a:t>
            </a:r>
            <a:r>
              <a:rPr lang="en-US" sz="2000" dirty="0">
                <a:solidFill>
                  <a:srgbClr val="000000"/>
                </a:solidFill>
                <a:highlight>
                  <a:srgbClr val="FFFFFF"/>
                </a:highlight>
                <a:latin typeface="Consolas" panose="020B0609020204030204" pitchFamily="49" charset="0"/>
              </a:rPr>
              <a:t>;</a:t>
            </a:r>
          </a:p>
          <a:p>
            <a:r>
              <a:rPr lang="en-US" sz="2000" dirty="0">
                <a:solidFill>
                  <a:srgbClr val="000000"/>
                </a:solidFill>
                <a:highlight>
                  <a:srgbClr val="FFFFFF"/>
                </a:highlight>
                <a:latin typeface="Consolas" panose="020B0609020204030204" pitchFamily="49" charset="0"/>
              </a:rPr>
              <a:t>        </a:t>
            </a:r>
            <a:r>
              <a:rPr lang="en-US" sz="2000" dirty="0" err="1">
                <a:solidFill>
                  <a:srgbClr val="2B91AF"/>
                </a:solidFill>
                <a:highlight>
                  <a:srgbClr val="FFFFFF"/>
                </a:highlight>
                <a:latin typeface="Consolas" panose="020B0609020204030204" pitchFamily="49" charset="0"/>
              </a:rPr>
              <a:t>VisualStateManager</a:t>
            </a:r>
            <a:r>
              <a:rPr lang="en-US" sz="2000" dirty="0" err="1">
                <a:solidFill>
                  <a:srgbClr val="000000"/>
                </a:solidFill>
                <a:highlight>
                  <a:srgbClr val="FFFFFF"/>
                </a:highlight>
                <a:latin typeface="Consolas" panose="020B0609020204030204" pitchFamily="49" charset="0"/>
              </a:rPr>
              <a:t>.GoToState</a:t>
            </a:r>
            <a:r>
              <a:rPr lang="en-US" sz="2000" dirty="0">
                <a:solidFill>
                  <a:srgbClr val="000000"/>
                </a:solidFill>
                <a:highlight>
                  <a:srgbClr val="FFFFFF"/>
                </a:highlight>
                <a:latin typeface="Consolas" panose="020B0609020204030204" pitchFamily="49" charset="0"/>
              </a:rPr>
              <a:t>(</a:t>
            </a:r>
            <a:r>
              <a:rPr lang="en-US" sz="2000" dirty="0">
                <a:solidFill>
                  <a:srgbClr val="0000FF"/>
                </a:solidFill>
                <a:highlight>
                  <a:srgbClr val="FFFFFF"/>
                </a:highlight>
                <a:latin typeface="Consolas" panose="020B0609020204030204" pitchFamily="49" charset="0"/>
              </a:rPr>
              <a:t>this</a:t>
            </a:r>
            <a:r>
              <a:rPr lang="en-US" sz="2000" dirty="0">
                <a:solidFill>
                  <a:srgbClr val="000000"/>
                </a:solidFill>
                <a:highlight>
                  <a:srgbClr val="FFFFFF"/>
                </a:highlight>
                <a:latin typeface="Consolas" panose="020B0609020204030204" pitchFamily="49" charset="0"/>
              </a:rPr>
              <a:t>, state, </a:t>
            </a:r>
            <a:r>
              <a:rPr lang="en-US" sz="2000" dirty="0">
                <a:solidFill>
                  <a:srgbClr val="0000FF"/>
                </a:solidFill>
                <a:highlight>
                  <a:srgbClr val="FFFFFF"/>
                </a:highlight>
                <a:latin typeface="Consolas" panose="020B0609020204030204" pitchFamily="49" charset="0"/>
              </a:rPr>
              <a:t>true</a:t>
            </a:r>
            <a:r>
              <a:rPr lang="en-US" sz="2000" dirty="0">
                <a:solidFill>
                  <a:srgbClr val="000000"/>
                </a:solidFill>
                <a:highlight>
                  <a:srgbClr val="FFFFFF"/>
                </a:highlight>
                <a:latin typeface="Consolas" panose="020B0609020204030204" pitchFamily="49" charset="0"/>
              </a:rPr>
              <a:t>);</a:t>
            </a:r>
          </a:p>
          <a:p>
            <a:r>
              <a:rPr lang="en-US" sz="2000" dirty="0">
                <a:solidFill>
                  <a:srgbClr val="000000"/>
                </a:solidFill>
                <a:highlight>
                  <a:srgbClr val="FFFFFF"/>
                </a:highlight>
                <a:latin typeface="Consolas" panose="020B0609020204030204" pitchFamily="49" charset="0"/>
              </a:rPr>
              <a:t>    };</a:t>
            </a:r>
          </a:p>
          <a:p>
            <a:r>
              <a:rPr lang="en-US" sz="2000" dirty="0">
                <a:solidFill>
                  <a:srgbClr val="000000"/>
                </a:solidFill>
                <a:highlight>
                  <a:srgbClr val="FFFFFF"/>
                </a:highlight>
                <a:latin typeface="Consolas" panose="020B0609020204030204" pitchFamily="49" charset="0"/>
              </a:rPr>
              <a:t>}</a:t>
            </a:r>
            <a:endParaRPr lang="en-US" sz="2000" dirty="0"/>
          </a:p>
        </p:txBody>
      </p:sp>
      <p:sp>
        <p:nvSpPr>
          <p:cNvPr id="6" name="Rectangle 5"/>
          <p:cNvSpPr/>
          <p:nvPr/>
        </p:nvSpPr>
        <p:spPr>
          <a:xfrm>
            <a:off x="1190444" y="5620667"/>
            <a:ext cx="8203721" cy="586596"/>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12482843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Adaptive triggers</a:t>
            </a:r>
            <a:endParaRPr lang="en-US" dirty="0"/>
          </a:p>
        </p:txBody>
      </p:sp>
      <p:sp>
        <p:nvSpPr>
          <p:cNvPr id="4" name="Text Placeholder 3"/>
          <p:cNvSpPr>
            <a:spLocks noGrp="1"/>
          </p:cNvSpPr>
          <p:nvPr>
            <p:ph type="body" sz="quarter" idx="10"/>
          </p:nvPr>
        </p:nvSpPr>
        <p:spPr/>
        <p:txBody>
          <a:bodyPr/>
          <a:lstStyle/>
          <a:p>
            <a:r>
              <a:rPr lang="en-US" dirty="0" smtClean="0"/>
              <a:t>Code-free state transition</a:t>
            </a:r>
          </a:p>
          <a:p>
            <a:r>
              <a:rPr lang="en-US" dirty="0" smtClean="0"/>
              <a:t>Two built-in triggers</a:t>
            </a:r>
          </a:p>
          <a:p>
            <a:pPr lvl="1"/>
            <a:r>
              <a:rPr lang="en-US" dirty="0" err="1" smtClean="0"/>
              <a:t>MinWindowHeight</a:t>
            </a:r>
            <a:r>
              <a:rPr lang="en-US" dirty="0" smtClean="0"/>
              <a:t> (Taller than this)</a:t>
            </a:r>
          </a:p>
          <a:p>
            <a:pPr lvl="1"/>
            <a:r>
              <a:rPr lang="en-US" dirty="0" err="1" smtClean="0"/>
              <a:t>MinWindowWidth</a:t>
            </a:r>
            <a:r>
              <a:rPr lang="en-US" dirty="0"/>
              <a:t> </a:t>
            </a:r>
            <a:r>
              <a:rPr lang="en-US" dirty="0" smtClean="0"/>
              <a:t>(Wider than this)</a:t>
            </a:r>
            <a:endParaRPr lang="en-US" dirty="0"/>
          </a:p>
        </p:txBody>
      </p:sp>
      <p:sp>
        <p:nvSpPr>
          <p:cNvPr id="5" name="Rectangle 4"/>
          <p:cNvSpPr/>
          <p:nvPr/>
        </p:nvSpPr>
        <p:spPr>
          <a:xfrm>
            <a:off x="964721" y="3945192"/>
            <a:ext cx="10262558" cy="2246769"/>
          </a:xfrm>
          <a:prstGeom prst="rect">
            <a:avLst/>
          </a:prstGeom>
        </p:spPr>
        <p:txBody>
          <a:bodyPr wrap="square">
            <a:spAutoFit/>
          </a:bodyPr>
          <a:lstStyle/>
          <a:p>
            <a:r>
              <a:rPr lang="en-US" sz="2800" dirty="0">
                <a:solidFill>
                  <a:srgbClr val="0000FF"/>
                </a:solidFill>
                <a:highlight>
                  <a:srgbClr val="FFFFFF"/>
                </a:highlight>
                <a:latin typeface="Consolas" panose="020B0609020204030204" pitchFamily="49" charset="0"/>
              </a:rPr>
              <a:t>&lt;</a:t>
            </a:r>
            <a:r>
              <a:rPr lang="en-US" sz="2800" dirty="0" err="1">
                <a:solidFill>
                  <a:srgbClr val="A31515"/>
                </a:solidFill>
                <a:highlight>
                  <a:srgbClr val="FFFFFF"/>
                </a:highlight>
                <a:latin typeface="Consolas" panose="020B0609020204030204" pitchFamily="49" charset="0"/>
              </a:rPr>
              <a:t>VisualState</a:t>
            </a:r>
            <a:r>
              <a:rPr lang="en-US" sz="2800" dirty="0">
                <a:solidFill>
                  <a:srgbClr val="FF0000"/>
                </a:solidFill>
                <a:highlight>
                  <a:srgbClr val="FFFFFF"/>
                </a:highlight>
                <a:latin typeface="Consolas" panose="020B0609020204030204" pitchFamily="49" charset="0"/>
              </a:rPr>
              <a:t> x</a:t>
            </a:r>
            <a:r>
              <a:rPr lang="en-US" sz="2800" dirty="0">
                <a:solidFill>
                  <a:srgbClr val="0000FF"/>
                </a:solidFill>
                <a:highlight>
                  <a:srgbClr val="FFFFFF"/>
                </a:highlight>
                <a:latin typeface="Consolas" panose="020B0609020204030204" pitchFamily="49" charset="0"/>
              </a:rPr>
              <a:t>:</a:t>
            </a:r>
            <a:r>
              <a:rPr lang="en-US" sz="2800" dirty="0">
                <a:solidFill>
                  <a:srgbClr val="FF0000"/>
                </a:solidFill>
                <a:highlight>
                  <a:srgbClr val="FFFFFF"/>
                </a:highlight>
                <a:latin typeface="Consolas" panose="020B0609020204030204" pitchFamily="49" charset="0"/>
              </a:rPr>
              <a:t>Name</a:t>
            </a:r>
            <a:r>
              <a:rPr lang="en-US" sz="2800" dirty="0">
                <a:solidFill>
                  <a:srgbClr val="0000FF"/>
                </a:solidFill>
                <a:highlight>
                  <a:srgbClr val="FFFFFF"/>
                </a:highlight>
                <a:latin typeface="Consolas" panose="020B0609020204030204" pitchFamily="49" charset="0"/>
              </a:rPr>
              <a:t>="VisualState500min"&gt;</a:t>
            </a:r>
            <a:endParaRPr lang="en-US" sz="2800" dirty="0">
              <a:solidFill>
                <a:srgbClr val="000000"/>
              </a:solidFill>
              <a:highlight>
                <a:srgbClr val="FFFFFF"/>
              </a:highlight>
              <a:latin typeface="Consolas" panose="020B0609020204030204" pitchFamily="49" charset="0"/>
            </a:endParaRPr>
          </a:p>
          <a:p>
            <a:r>
              <a:rPr lang="en-US" sz="2800" dirty="0">
                <a:solidFill>
                  <a:srgbClr val="000000"/>
                </a:solidFill>
                <a:highlight>
                  <a:srgbClr val="FFFFFF"/>
                </a:highlight>
                <a:latin typeface="Consolas" panose="020B0609020204030204" pitchFamily="49" charset="0"/>
              </a:rPr>
              <a:t>    </a:t>
            </a:r>
            <a:r>
              <a:rPr lang="en-US" sz="2800" dirty="0">
                <a:solidFill>
                  <a:srgbClr val="0000FF"/>
                </a:solidFill>
                <a:highlight>
                  <a:srgbClr val="FFFFFF"/>
                </a:highlight>
                <a:latin typeface="Consolas" panose="020B0609020204030204" pitchFamily="49" charset="0"/>
              </a:rPr>
              <a:t>&lt;</a:t>
            </a:r>
            <a:r>
              <a:rPr lang="en-US" sz="2800" dirty="0" err="1">
                <a:solidFill>
                  <a:srgbClr val="A31515"/>
                </a:solidFill>
                <a:highlight>
                  <a:srgbClr val="FFFFFF"/>
                </a:highlight>
                <a:latin typeface="Consolas" panose="020B0609020204030204" pitchFamily="49" charset="0"/>
              </a:rPr>
              <a:t>VisualState.StateTriggers</a:t>
            </a:r>
            <a:r>
              <a:rPr lang="en-US" sz="2800" dirty="0">
                <a:solidFill>
                  <a:srgbClr val="0000FF"/>
                </a:solidFill>
                <a:highlight>
                  <a:srgbClr val="FFFFFF"/>
                </a:highlight>
                <a:latin typeface="Consolas" panose="020B0609020204030204" pitchFamily="49" charset="0"/>
              </a:rPr>
              <a:t>&gt;</a:t>
            </a:r>
            <a:endParaRPr lang="en-US" sz="2800" dirty="0">
              <a:solidFill>
                <a:srgbClr val="000000"/>
              </a:solidFill>
              <a:highlight>
                <a:srgbClr val="FFFFFF"/>
              </a:highlight>
              <a:latin typeface="Consolas" panose="020B0609020204030204" pitchFamily="49" charset="0"/>
            </a:endParaRPr>
          </a:p>
          <a:p>
            <a:r>
              <a:rPr lang="en-US" sz="2800" dirty="0">
                <a:solidFill>
                  <a:srgbClr val="000000"/>
                </a:solidFill>
                <a:highlight>
                  <a:srgbClr val="FFFFFF"/>
                </a:highlight>
                <a:latin typeface="Consolas" panose="020B0609020204030204" pitchFamily="49" charset="0"/>
              </a:rPr>
              <a:t>        </a:t>
            </a:r>
            <a:r>
              <a:rPr lang="en-US" sz="2800" dirty="0">
                <a:solidFill>
                  <a:srgbClr val="0000FF"/>
                </a:solidFill>
                <a:highlight>
                  <a:srgbClr val="FFFFFF"/>
                </a:highlight>
                <a:latin typeface="Consolas" panose="020B0609020204030204" pitchFamily="49" charset="0"/>
              </a:rPr>
              <a:t>&lt;</a:t>
            </a:r>
            <a:r>
              <a:rPr lang="en-US" sz="2800" dirty="0" err="1">
                <a:solidFill>
                  <a:srgbClr val="A31515"/>
                </a:solidFill>
                <a:highlight>
                  <a:srgbClr val="FFFFFF"/>
                </a:highlight>
                <a:latin typeface="Consolas" panose="020B0609020204030204" pitchFamily="49" charset="0"/>
              </a:rPr>
              <a:t>AdaptiveTrigger</a:t>
            </a:r>
            <a:r>
              <a:rPr lang="en-US" sz="2800" dirty="0">
                <a:solidFill>
                  <a:srgbClr val="FF0000"/>
                </a:solidFill>
                <a:highlight>
                  <a:srgbClr val="FFFFFF"/>
                </a:highlight>
                <a:latin typeface="Consolas" panose="020B0609020204030204" pitchFamily="49" charset="0"/>
              </a:rPr>
              <a:t> </a:t>
            </a:r>
            <a:r>
              <a:rPr lang="en-US" sz="2800" dirty="0" err="1">
                <a:solidFill>
                  <a:srgbClr val="FF0000"/>
                </a:solidFill>
                <a:highlight>
                  <a:srgbClr val="FFFFFF"/>
                </a:highlight>
                <a:latin typeface="Consolas" panose="020B0609020204030204" pitchFamily="49" charset="0"/>
              </a:rPr>
              <a:t>MinWindowWidth</a:t>
            </a:r>
            <a:r>
              <a:rPr lang="en-US" sz="2800" dirty="0">
                <a:solidFill>
                  <a:srgbClr val="0000FF"/>
                </a:solidFill>
                <a:highlight>
                  <a:srgbClr val="FFFFFF"/>
                </a:highlight>
                <a:latin typeface="Consolas" panose="020B0609020204030204" pitchFamily="49" charset="0"/>
              </a:rPr>
              <a:t>="501" /&gt;</a:t>
            </a:r>
            <a:endParaRPr lang="en-US" sz="2800" dirty="0">
              <a:solidFill>
                <a:srgbClr val="000000"/>
              </a:solidFill>
              <a:highlight>
                <a:srgbClr val="FFFFFF"/>
              </a:highlight>
              <a:latin typeface="Consolas" panose="020B0609020204030204" pitchFamily="49" charset="0"/>
            </a:endParaRPr>
          </a:p>
          <a:p>
            <a:r>
              <a:rPr lang="en-US" sz="2800" dirty="0">
                <a:solidFill>
                  <a:srgbClr val="000000"/>
                </a:solidFill>
                <a:highlight>
                  <a:srgbClr val="FFFFFF"/>
                </a:highlight>
                <a:latin typeface="Consolas" panose="020B0609020204030204" pitchFamily="49" charset="0"/>
              </a:rPr>
              <a:t>    </a:t>
            </a:r>
            <a:r>
              <a:rPr lang="en-US" sz="2800" dirty="0">
                <a:solidFill>
                  <a:srgbClr val="0000FF"/>
                </a:solidFill>
                <a:highlight>
                  <a:srgbClr val="FFFFFF"/>
                </a:highlight>
                <a:latin typeface="Consolas" panose="020B0609020204030204" pitchFamily="49" charset="0"/>
              </a:rPr>
              <a:t>&lt;/</a:t>
            </a:r>
            <a:r>
              <a:rPr lang="en-US" sz="2800" dirty="0" err="1">
                <a:solidFill>
                  <a:srgbClr val="A31515"/>
                </a:solidFill>
                <a:highlight>
                  <a:srgbClr val="FFFFFF"/>
                </a:highlight>
                <a:latin typeface="Consolas" panose="020B0609020204030204" pitchFamily="49" charset="0"/>
              </a:rPr>
              <a:t>VisualState.StateTriggers</a:t>
            </a:r>
            <a:r>
              <a:rPr lang="en-US" sz="2800" dirty="0">
                <a:solidFill>
                  <a:srgbClr val="0000FF"/>
                </a:solidFill>
                <a:highlight>
                  <a:srgbClr val="FFFFFF"/>
                </a:highlight>
                <a:latin typeface="Consolas" panose="020B0609020204030204" pitchFamily="49" charset="0"/>
              </a:rPr>
              <a:t>&gt;</a:t>
            </a:r>
            <a:endParaRPr lang="en-US" sz="2800" dirty="0">
              <a:solidFill>
                <a:srgbClr val="000000"/>
              </a:solidFill>
              <a:highlight>
                <a:srgbClr val="FFFFFF"/>
              </a:highlight>
              <a:latin typeface="Consolas" panose="020B0609020204030204" pitchFamily="49" charset="0"/>
            </a:endParaRPr>
          </a:p>
          <a:p>
            <a:r>
              <a:rPr lang="en-US" sz="2800" dirty="0">
                <a:solidFill>
                  <a:srgbClr val="0000FF"/>
                </a:solidFill>
                <a:highlight>
                  <a:srgbClr val="FFFFFF"/>
                </a:highlight>
                <a:latin typeface="Consolas" panose="020B0609020204030204" pitchFamily="49" charset="0"/>
              </a:rPr>
              <a:t>&lt;/</a:t>
            </a:r>
            <a:r>
              <a:rPr lang="en-US" sz="2800" dirty="0" err="1">
                <a:solidFill>
                  <a:srgbClr val="A31515"/>
                </a:solidFill>
                <a:highlight>
                  <a:srgbClr val="FFFFFF"/>
                </a:highlight>
                <a:latin typeface="Consolas" panose="020B0609020204030204" pitchFamily="49" charset="0"/>
              </a:rPr>
              <a:t>VisualState</a:t>
            </a:r>
            <a:r>
              <a:rPr lang="en-US" sz="2800" dirty="0">
                <a:solidFill>
                  <a:srgbClr val="0000FF"/>
                </a:solidFill>
                <a:highlight>
                  <a:srgbClr val="FFFFFF"/>
                </a:highlight>
                <a:latin typeface="Consolas" panose="020B0609020204030204" pitchFamily="49" charset="0"/>
              </a:rPr>
              <a:t>&gt;</a:t>
            </a:r>
            <a:endParaRPr lang="en-US" sz="2800" dirty="0">
              <a:solidFill>
                <a:srgbClr val="000000"/>
              </a:solidFill>
              <a:highlight>
                <a:srgbClr val="FFFFFF"/>
              </a:highlight>
              <a:latin typeface="Consolas" panose="020B0609020204030204" pitchFamily="49" charset="0"/>
            </a:endParaRPr>
          </a:p>
        </p:txBody>
      </p:sp>
      <p:sp>
        <p:nvSpPr>
          <p:cNvPr id="6" name="Rectangle 5"/>
          <p:cNvSpPr/>
          <p:nvPr/>
        </p:nvSpPr>
        <p:spPr>
          <a:xfrm>
            <a:off x="2432648" y="4775278"/>
            <a:ext cx="8203721" cy="586596"/>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33750188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Adaptive triggers are a </a:t>
            </a:r>
            <a:br>
              <a:rPr lang="en-US" dirty="0" smtClean="0"/>
            </a:br>
            <a:r>
              <a:rPr lang="en-US" dirty="0" smtClean="0"/>
              <a:t>zero-code solution</a:t>
            </a:r>
            <a:endParaRPr lang="en-US" dirty="0"/>
          </a:p>
        </p:txBody>
      </p:sp>
    </p:spTree>
    <p:extLst>
      <p:ext uri="{BB962C8B-B14F-4D97-AF65-F5344CB8AC3E}">
        <p14:creationId xmlns:p14="http://schemas.microsoft.com/office/powerpoint/2010/main" val="3629029325"/>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 state setters</a:t>
            </a:r>
            <a:endParaRPr lang="en-US" dirty="0"/>
          </a:p>
        </p:txBody>
      </p:sp>
      <p:sp>
        <p:nvSpPr>
          <p:cNvPr id="3" name="Text Placeholder 2"/>
          <p:cNvSpPr>
            <a:spLocks noGrp="1"/>
          </p:cNvSpPr>
          <p:nvPr>
            <p:ph type="body" sz="quarter" idx="10"/>
          </p:nvPr>
        </p:nvSpPr>
        <p:spPr/>
        <p:txBody>
          <a:bodyPr/>
          <a:lstStyle/>
          <a:p>
            <a:r>
              <a:rPr lang="en-US" dirty="0" smtClean="0"/>
              <a:t>Setting a simple, scalar value</a:t>
            </a:r>
          </a:p>
          <a:p>
            <a:pPr lvl="1"/>
            <a:r>
              <a:rPr lang="en-US" dirty="0" smtClean="0"/>
              <a:t>Great when you think of ENUM values like Visibility, Stretch, </a:t>
            </a:r>
            <a:r>
              <a:rPr lang="en-US" dirty="0" err="1" smtClean="0"/>
              <a:t>etc</a:t>
            </a:r>
            <a:endParaRPr lang="en-US" dirty="0" smtClean="0"/>
          </a:p>
          <a:p>
            <a:r>
              <a:rPr lang="en-US" dirty="0" smtClean="0"/>
              <a:t>Does not invoke a storyboard</a:t>
            </a:r>
          </a:p>
          <a:p>
            <a:pPr lvl="1"/>
            <a:r>
              <a:rPr lang="en-US" dirty="0" smtClean="0"/>
              <a:t>Does not require </a:t>
            </a:r>
            <a:r>
              <a:rPr lang="en-US" dirty="0"/>
              <a:t>ObjectAnimationUsingKeyFrames</a:t>
            </a:r>
          </a:p>
        </p:txBody>
      </p:sp>
      <p:sp>
        <p:nvSpPr>
          <p:cNvPr id="4" name="Rectangle 3"/>
          <p:cNvSpPr/>
          <p:nvPr/>
        </p:nvSpPr>
        <p:spPr>
          <a:xfrm>
            <a:off x="992038" y="3951349"/>
            <a:ext cx="11062216" cy="1938992"/>
          </a:xfrm>
          <a:prstGeom prst="rect">
            <a:avLst/>
          </a:prstGeom>
        </p:spPr>
        <p:txBody>
          <a:bodyPr wrap="square">
            <a:spAutoFit/>
          </a:bodyPr>
          <a:lstStyle/>
          <a:p>
            <a:r>
              <a:rPr lang="en-US" sz="2400" dirty="0">
                <a:solidFill>
                  <a:srgbClr val="0000FF"/>
                </a:solidFill>
                <a:highlight>
                  <a:srgbClr val="FFFFFF"/>
                </a:highlight>
                <a:latin typeface="Consolas" panose="020B0609020204030204" pitchFamily="49" charset="0"/>
              </a:rPr>
              <a:t>&lt;</a:t>
            </a:r>
            <a:r>
              <a:rPr lang="en-US" sz="2400" dirty="0" err="1">
                <a:solidFill>
                  <a:srgbClr val="A31515"/>
                </a:solidFill>
                <a:highlight>
                  <a:srgbClr val="FFFFFF"/>
                </a:highlight>
                <a:latin typeface="Consolas" panose="020B0609020204030204" pitchFamily="49" charset="0"/>
              </a:rPr>
              <a:t>VisualState.Setters</a:t>
            </a:r>
            <a:r>
              <a:rPr lang="en-US" sz="2400" dirty="0">
                <a:solidFill>
                  <a:srgbClr val="0000FF"/>
                </a:solidFill>
                <a:highlight>
                  <a:srgbClr val="FFFFFF"/>
                </a:highlight>
                <a:latin typeface="Consolas" panose="020B0609020204030204" pitchFamily="49" charset="0"/>
              </a:rPr>
              <a:t>&gt;</a:t>
            </a:r>
            <a:endParaRPr lang="en-US" sz="2400" dirty="0">
              <a:solidFill>
                <a:srgbClr val="000000"/>
              </a:solidFill>
              <a:highlight>
                <a:srgbClr val="FFFFFF"/>
              </a:highlight>
              <a:latin typeface="Consolas" panose="020B0609020204030204" pitchFamily="49" charset="0"/>
            </a:endParaRPr>
          </a:p>
          <a:p>
            <a:r>
              <a:rPr lang="en-US" sz="2400" dirty="0">
                <a:solidFill>
                  <a:srgbClr val="000000"/>
                </a:solidFill>
                <a:highlight>
                  <a:srgbClr val="FFFFFF"/>
                </a:highlight>
                <a:latin typeface="Consolas" panose="020B0609020204030204" pitchFamily="49" charset="0"/>
              </a:rPr>
              <a:t>    </a:t>
            </a:r>
            <a:r>
              <a:rPr lang="en-US" sz="2400" dirty="0">
                <a:solidFill>
                  <a:srgbClr val="0000FF"/>
                </a:solidFill>
                <a:highlight>
                  <a:srgbClr val="FFFFFF"/>
                </a:highlight>
                <a:latin typeface="Consolas" panose="020B0609020204030204" pitchFamily="49" charset="0"/>
              </a:rPr>
              <a:t>&lt;</a:t>
            </a:r>
            <a:r>
              <a:rPr lang="en-US" sz="2400" dirty="0">
                <a:solidFill>
                  <a:srgbClr val="A31515"/>
                </a:solidFill>
                <a:highlight>
                  <a:srgbClr val="FFFFFF"/>
                </a:highlight>
                <a:latin typeface="Consolas" panose="020B0609020204030204" pitchFamily="49" charset="0"/>
              </a:rPr>
              <a:t>Setter</a:t>
            </a:r>
            <a:r>
              <a:rPr lang="en-US" sz="2400" dirty="0">
                <a:solidFill>
                  <a:srgbClr val="FF0000"/>
                </a:solidFill>
                <a:highlight>
                  <a:srgbClr val="FFFFFF"/>
                </a:highlight>
                <a:latin typeface="Consolas" panose="020B0609020204030204" pitchFamily="49" charset="0"/>
              </a:rPr>
              <a:t> Target</a:t>
            </a:r>
            <a:r>
              <a:rPr lang="en-US" sz="2400" dirty="0">
                <a:solidFill>
                  <a:srgbClr val="0000FF"/>
                </a:solidFill>
                <a:highlight>
                  <a:srgbClr val="FFFFFF"/>
                </a:highlight>
                <a:latin typeface="Consolas" panose="020B0609020204030204" pitchFamily="49" charset="0"/>
              </a:rPr>
              <a:t>="MyText01.FontSize"</a:t>
            </a:r>
            <a:r>
              <a:rPr lang="en-US" sz="2400" dirty="0">
                <a:solidFill>
                  <a:srgbClr val="FF0000"/>
                </a:solidFill>
                <a:highlight>
                  <a:srgbClr val="FFFFFF"/>
                </a:highlight>
                <a:latin typeface="Consolas" panose="020B0609020204030204" pitchFamily="49" charset="0"/>
              </a:rPr>
              <a:t> Value</a:t>
            </a:r>
            <a:r>
              <a:rPr lang="en-US" sz="2400" dirty="0">
                <a:solidFill>
                  <a:srgbClr val="0000FF"/>
                </a:solidFill>
                <a:highlight>
                  <a:srgbClr val="FFFFFF"/>
                </a:highlight>
                <a:latin typeface="Consolas" panose="020B0609020204030204" pitchFamily="49" charset="0"/>
              </a:rPr>
              <a:t>="24" /&gt;</a:t>
            </a:r>
            <a:endParaRPr lang="en-US" sz="2400" dirty="0">
              <a:solidFill>
                <a:srgbClr val="000000"/>
              </a:solidFill>
              <a:highlight>
                <a:srgbClr val="FFFFFF"/>
              </a:highlight>
              <a:latin typeface="Consolas" panose="020B0609020204030204" pitchFamily="49" charset="0"/>
            </a:endParaRPr>
          </a:p>
          <a:p>
            <a:r>
              <a:rPr lang="en-US" sz="2400" dirty="0">
                <a:solidFill>
                  <a:srgbClr val="000000"/>
                </a:solidFill>
                <a:highlight>
                  <a:srgbClr val="FFFFFF"/>
                </a:highlight>
                <a:latin typeface="Consolas" panose="020B0609020204030204" pitchFamily="49" charset="0"/>
              </a:rPr>
              <a:t>    </a:t>
            </a:r>
            <a:r>
              <a:rPr lang="en-US" sz="2400" dirty="0">
                <a:solidFill>
                  <a:srgbClr val="0000FF"/>
                </a:solidFill>
                <a:highlight>
                  <a:srgbClr val="FFFFFF"/>
                </a:highlight>
                <a:latin typeface="Consolas" panose="020B0609020204030204" pitchFamily="49" charset="0"/>
              </a:rPr>
              <a:t>&lt;</a:t>
            </a:r>
            <a:r>
              <a:rPr lang="en-US" sz="2400" dirty="0">
                <a:solidFill>
                  <a:srgbClr val="A31515"/>
                </a:solidFill>
                <a:highlight>
                  <a:srgbClr val="FFFFFF"/>
                </a:highlight>
                <a:latin typeface="Consolas" panose="020B0609020204030204" pitchFamily="49" charset="0"/>
              </a:rPr>
              <a:t>Setter</a:t>
            </a:r>
            <a:r>
              <a:rPr lang="en-US" sz="2400" dirty="0">
                <a:solidFill>
                  <a:srgbClr val="FF0000"/>
                </a:solidFill>
                <a:highlight>
                  <a:srgbClr val="FFFFFF"/>
                </a:highlight>
                <a:latin typeface="Consolas" panose="020B0609020204030204" pitchFamily="49" charset="0"/>
              </a:rPr>
              <a:t> Target</a:t>
            </a:r>
            <a:r>
              <a:rPr lang="en-US" sz="2400" dirty="0">
                <a:solidFill>
                  <a:srgbClr val="0000FF"/>
                </a:solidFill>
                <a:highlight>
                  <a:srgbClr val="FFFFFF"/>
                </a:highlight>
                <a:latin typeface="Consolas" panose="020B0609020204030204" pitchFamily="49" charset="0"/>
              </a:rPr>
              <a:t>="</a:t>
            </a:r>
            <a:r>
              <a:rPr lang="en-US" sz="2400" dirty="0" err="1">
                <a:solidFill>
                  <a:srgbClr val="0000FF"/>
                </a:solidFill>
                <a:highlight>
                  <a:srgbClr val="FFFFFF"/>
                </a:highlight>
                <a:latin typeface="Consolas" panose="020B0609020204030204" pitchFamily="49" charset="0"/>
              </a:rPr>
              <a:t>MyImage.Stretch</a:t>
            </a:r>
            <a:r>
              <a:rPr lang="en-US" sz="2400" dirty="0">
                <a:solidFill>
                  <a:srgbClr val="0000FF"/>
                </a:solidFill>
                <a:highlight>
                  <a:srgbClr val="FFFFFF"/>
                </a:highlight>
                <a:latin typeface="Consolas" panose="020B0609020204030204" pitchFamily="49" charset="0"/>
              </a:rPr>
              <a:t>"</a:t>
            </a:r>
            <a:r>
              <a:rPr lang="en-US" sz="2400" dirty="0">
                <a:solidFill>
                  <a:srgbClr val="FF0000"/>
                </a:solidFill>
                <a:highlight>
                  <a:srgbClr val="FFFFFF"/>
                </a:highlight>
                <a:latin typeface="Consolas" panose="020B0609020204030204" pitchFamily="49" charset="0"/>
              </a:rPr>
              <a:t> Value</a:t>
            </a:r>
            <a:r>
              <a:rPr lang="en-US" sz="2400" dirty="0">
                <a:solidFill>
                  <a:srgbClr val="0000FF"/>
                </a:solidFill>
                <a:highlight>
                  <a:srgbClr val="FFFFFF"/>
                </a:highlight>
                <a:latin typeface="Consolas" panose="020B0609020204030204" pitchFamily="49" charset="0"/>
              </a:rPr>
              <a:t>="</a:t>
            </a:r>
            <a:r>
              <a:rPr lang="en-US" sz="2400" dirty="0" err="1">
                <a:solidFill>
                  <a:srgbClr val="0000FF"/>
                </a:solidFill>
                <a:highlight>
                  <a:srgbClr val="FFFFFF"/>
                </a:highlight>
                <a:latin typeface="Consolas" panose="020B0609020204030204" pitchFamily="49" charset="0"/>
              </a:rPr>
              <a:t>UniformToFill</a:t>
            </a:r>
            <a:r>
              <a:rPr lang="en-US" sz="2400" dirty="0">
                <a:solidFill>
                  <a:srgbClr val="0000FF"/>
                </a:solidFill>
                <a:highlight>
                  <a:srgbClr val="FFFFFF"/>
                </a:highlight>
                <a:latin typeface="Consolas" panose="020B0609020204030204" pitchFamily="49" charset="0"/>
              </a:rPr>
              <a:t>" /&gt;</a:t>
            </a:r>
            <a:endParaRPr lang="en-US" sz="2400" dirty="0">
              <a:solidFill>
                <a:srgbClr val="000000"/>
              </a:solidFill>
              <a:highlight>
                <a:srgbClr val="FFFFFF"/>
              </a:highlight>
              <a:latin typeface="Consolas" panose="020B0609020204030204" pitchFamily="49" charset="0"/>
            </a:endParaRPr>
          </a:p>
          <a:p>
            <a:r>
              <a:rPr lang="en-US" sz="2400" dirty="0">
                <a:solidFill>
                  <a:srgbClr val="000000"/>
                </a:solidFill>
                <a:highlight>
                  <a:srgbClr val="FFFFFF"/>
                </a:highlight>
                <a:latin typeface="Consolas" panose="020B0609020204030204" pitchFamily="49" charset="0"/>
              </a:rPr>
              <a:t>    </a:t>
            </a:r>
            <a:r>
              <a:rPr lang="en-US" sz="2400" dirty="0">
                <a:solidFill>
                  <a:srgbClr val="0000FF"/>
                </a:solidFill>
                <a:highlight>
                  <a:srgbClr val="FFFFFF"/>
                </a:highlight>
                <a:latin typeface="Consolas" panose="020B0609020204030204" pitchFamily="49" charset="0"/>
              </a:rPr>
              <a:t>&lt;</a:t>
            </a:r>
            <a:r>
              <a:rPr lang="en-US" sz="2400" dirty="0">
                <a:solidFill>
                  <a:srgbClr val="A31515"/>
                </a:solidFill>
                <a:highlight>
                  <a:srgbClr val="FFFFFF"/>
                </a:highlight>
                <a:latin typeface="Consolas" panose="020B0609020204030204" pitchFamily="49" charset="0"/>
              </a:rPr>
              <a:t>Setter</a:t>
            </a:r>
            <a:r>
              <a:rPr lang="en-US" sz="2400" dirty="0">
                <a:solidFill>
                  <a:srgbClr val="FF0000"/>
                </a:solidFill>
                <a:highlight>
                  <a:srgbClr val="FFFFFF"/>
                </a:highlight>
                <a:latin typeface="Consolas" panose="020B0609020204030204" pitchFamily="49" charset="0"/>
              </a:rPr>
              <a:t> Target</a:t>
            </a:r>
            <a:r>
              <a:rPr lang="en-US" sz="2400" dirty="0">
                <a:solidFill>
                  <a:srgbClr val="0000FF"/>
                </a:solidFill>
                <a:highlight>
                  <a:srgbClr val="FFFFFF"/>
                </a:highlight>
                <a:latin typeface="Consolas" panose="020B0609020204030204" pitchFamily="49" charset="0"/>
              </a:rPr>
              <a:t>="</a:t>
            </a:r>
            <a:r>
              <a:rPr lang="en-US" sz="2400" dirty="0" err="1">
                <a:solidFill>
                  <a:srgbClr val="0000FF"/>
                </a:solidFill>
                <a:highlight>
                  <a:srgbClr val="FFFFFF"/>
                </a:highlight>
                <a:latin typeface="Consolas" panose="020B0609020204030204" pitchFamily="49" charset="0"/>
              </a:rPr>
              <a:t>MyImage.Height</a:t>
            </a:r>
            <a:r>
              <a:rPr lang="en-US" sz="2400" dirty="0">
                <a:solidFill>
                  <a:srgbClr val="0000FF"/>
                </a:solidFill>
                <a:highlight>
                  <a:srgbClr val="FFFFFF"/>
                </a:highlight>
                <a:latin typeface="Consolas" panose="020B0609020204030204" pitchFamily="49" charset="0"/>
              </a:rPr>
              <a:t>"</a:t>
            </a:r>
            <a:r>
              <a:rPr lang="en-US" sz="2400" dirty="0">
                <a:solidFill>
                  <a:srgbClr val="FF0000"/>
                </a:solidFill>
                <a:highlight>
                  <a:srgbClr val="FFFFFF"/>
                </a:highlight>
                <a:latin typeface="Consolas" panose="020B0609020204030204" pitchFamily="49" charset="0"/>
              </a:rPr>
              <a:t> Value</a:t>
            </a:r>
            <a:r>
              <a:rPr lang="en-US" sz="2400" dirty="0">
                <a:solidFill>
                  <a:srgbClr val="0000FF"/>
                </a:solidFill>
                <a:highlight>
                  <a:srgbClr val="FFFFFF"/>
                </a:highlight>
                <a:latin typeface="Consolas" panose="020B0609020204030204" pitchFamily="49" charset="0"/>
              </a:rPr>
              <a:t>="150" /&gt;</a:t>
            </a:r>
            <a:endParaRPr lang="en-US" sz="2400" dirty="0">
              <a:solidFill>
                <a:srgbClr val="000000"/>
              </a:solidFill>
              <a:highlight>
                <a:srgbClr val="FFFFFF"/>
              </a:highlight>
              <a:latin typeface="Consolas" panose="020B0609020204030204" pitchFamily="49" charset="0"/>
            </a:endParaRPr>
          </a:p>
          <a:p>
            <a:r>
              <a:rPr lang="en-US" sz="2400" dirty="0">
                <a:solidFill>
                  <a:srgbClr val="0000FF"/>
                </a:solidFill>
                <a:highlight>
                  <a:srgbClr val="FFFFFF"/>
                </a:highlight>
                <a:latin typeface="Consolas" panose="020B0609020204030204" pitchFamily="49" charset="0"/>
              </a:rPr>
              <a:t>&lt;/</a:t>
            </a:r>
            <a:r>
              <a:rPr lang="en-US" sz="2400" dirty="0" err="1">
                <a:solidFill>
                  <a:srgbClr val="A31515"/>
                </a:solidFill>
                <a:highlight>
                  <a:srgbClr val="FFFFFF"/>
                </a:highlight>
                <a:latin typeface="Consolas" panose="020B0609020204030204" pitchFamily="49" charset="0"/>
              </a:rPr>
              <a:t>VisualState.Setters</a:t>
            </a:r>
            <a:r>
              <a:rPr lang="en-US" sz="2400" dirty="0">
                <a:solidFill>
                  <a:srgbClr val="0000FF"/>
                </a:solidFill>
                <a:highlight>
                  <a:srgbClr val="FFFFFF"/>
                </a:highlight>
                <a:latin typeface="Consolas" panose="020B0609020204030204" pitchFamily="49" charset="0"/>
              </a:rPr>
              <a:t>&gt;</a:t>
            </a:r>
            <a:endParaRPr lang="en-US" sz="2400" dirty="0">
              <a:solidFill>
                <a:srgbClr val="000000"/>
              </a:solidFill>
              <a:highlight>
                <a:srgbClr val="FFFFFF"/>
              </a:highlight>
              <a:latin typeface="Consolas" panose="020B0609020204030204" pitchFamily="49" charset="0"/>
            </a:endParaRPr>
          </a:p>
        </p:txBody>
      </p:sp>
      <p:sp>
        <p:nvSpPr>
          <p:cNvPr id="5" name="Rectangle 4"/>
          <p:cNvSpPr/>
          <p:nvPr/>
        </p:nvSpPr>
        <p:spPr>
          <a:xfrm>
            <a:off x="2976113" y="4261449"/>
            <a:ext cx="4658264" cy="586596"/>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109327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XAML's </a:t>
            </a:r>
            <a:r>
              <a:rPr lang="en-US" dirty="0" err="1" smtClean="0"/>
              <a:t>RelativePanel</a:t>
            </a:r>
            <a:r>
              <a:rPr lang="en-US" dirty="0" smtClean="0"/>
              <a:t> control</a:t>
            </a:r>
            <a:endParaRPr lang="en-US" dirty="0"/>
          </a:p>
        </p:txBody>
      </p:sp>
      <p:sp>
        <p:nvSpPr>
          <p:cNvPr id="3" name="Text Placeholder 2"/>
          <p:cNvSpPr>
            <a:spLocks noGrp="1"/>
          </p:cNvSpPr>
          <p:nvPr>
            <p:ph type="body" sz="quarter" idx="10"/>
          </p:nvPr>
        </p:nvSpPr>
        <p:spPr/>
        <p:txBody>
          <a:bodyPr/>
          <a:lstStyle/>
          <a:p>
            <a:r>
              <a:rPr lang="en-US" dirty="0" smtClean="0"/>
              <a:t>A child or two act as a anchor elements</a:t>
            </a:r>
          </a:p>
          <a:p>
            <a:pPr lvl="1"/>
            <a:r>
              <a:rPr lang="en-US" dirty="0" smtClean="0"/>
              <a:t>They are relative to the panel</a:t>
            </a:r>
          </a:p>
          <a:p>
            <a:r>
              <a:rPr lang="en-US" dirty="0" smtClean="0"/>
              <a:t>Other children are relative to the anchors</a:t>
            </a:r>
          </a:p>
          <a:p>
            <a:pPr lvl="1"/>
            <a:r>
              <a:rPr lang="en-US" dirty="0" err="1" smtClean="0"/>
              <a:t>RelativePanel.Above</a:t>
            </a:r>
            <a:r>
              <a:rPr lang="en-US" dirty="0" smtClean="0"/>
              <a:t> = "</a:t>
            </a:r>
            <a:r>
              <a:rPr lang="en-US" dirty="0" err="1" smtClean="0"/>
              <a:t>ElementName</a:t>
            </a:r>
            <a:r>
              <a:rPr lang="en-US" dirty="0" smtClean="0"/>
              <a:t>"</a:t>
            </a:r>
          </a:p>
          <a:p>
            <a:pPr lvl="1"/>
            <a:r>
              <a:rPr lang="en-US" dirty="0" err="1" smtClean="0"/>
              <a:t>RelativePanel.RightOf</a:t>
            </a:r>
            <a:r>
              <a:rPr lang="en-US" dirty="0"/>
              <a:t> </a:t>
            </a:r>
            <a:r>
              <a:rPr lang="en-US" dirty="0" smtClean="0"/>
              <a:t>= "</a:t>
            </a:r>
            <a:r>
              <a:rPr lang="en-US" dirty="0" err="1"/>
              <a:t>ElementName</a:t>
            </a:r>
            <a:r>
              <a:rPr lang="en-US" dirty="0"/>
              <a:t>"</a:t>
            </a:r>
            <a:endParaRPr lang="en-US" dirty="0" smtClean="0"/>
          </a:p>
          <a:p>
            <a:pPr lvl="1"/>
            <a:r>
              <a:rPr lang="en-US" dirty="0" err="1" smtClean="0"/>
              <a:t>RelativePanel.Below</a:t>
            </a:r>
            <a:r>
              <a:rPr lang="en-US" dirty="0"/>
              <a:t> </a:t>
            </a:r>
            <a:r>
              <a:rPr lang="en-US" dirty="0" smtClean="0"/>
              <a:t>= "</a:t>
            </a:r>
            <a:r>
              <a:rPr lang="en-US" dirty="0" err="1"/>
              <a:t>ElementName</a:t>
            </a:r>
            <a:r>
              <a:rPr lang="en-US" dirty="0"/>
              <a:t>"</a:t>
            </a:r>
            <a:endParaRPr lang="en-US" dirty="0" smtClean="0"/>
          </a:p>
          <a:p>
            <a:pPr lvl="1"/>
            <a:r>
              <a:rPr lang="en-US" dirty="0" err="1" smtClean="0"/>
              <a:t>RelativePanel.LeftOf</a:t>
            </a:r>
            <a:r>
              <a:rPr lang="en-US" dirty="0"/>
              <a:t> </a:t>
            </a:r>
            <a:r>
              <a:rPr lang="en-US" dirty="0" smtClean="0"/>
              <a:t>= "</a:t>
            </a:r>
            <a:r>
              <a:rPr lang="en-US" dirty="0" err="1"/>
              <a:t>ElementName</a:t>
            </a:r>
            <a:r>
              <a:rPr lang="en-US" dirty="0" smtClean="0"/>
              <a:t>"</a:t>
            </a:r>
          </a:p>
          <a:p>
            <a:r>
              <a:rPr lang="en-US" dirty="0" err="1" smtClean="0"/>
              <a:t>RelativePanel</a:t>
            </a:r>
            <a:r>
              <a:rPr lang="en-US" dirty="0" smtClean="0"/>
              <a:t> simplifies adaptive UI</a:t>
            </a:r>
          </a:p>
          <a:p>
            <a:pPr lvl="1"/>
            <a:r>
              <a:rPr lang="en-US" dirty="0" smtClean="0"/>
              <a:t>A simple Visual State setter can rearrange the UI</a:t>
            </a:r>
          </a:p>
          <a:p>
            <a:pPr lvl="1"/>
            <a:r>
              <a:rPr lang="en-US" dirty="0" smtClean="0"/>
              <a:t>One element can move a family of related elements</a:t>
            </a:r>
          </a:p>
          <a:p>
            <a:pPr lvl="1"/>
            <a:endParaRPr lang="en-US" dirty="0"/>
          </a:p>
        </p:txBody>
      </p:sp>
    </p:spTree>
    <p:extLst>
      <p:ext uri="{BB962C8B-B14F-4D97-AF65-F5344CB8AC3E}">
        <p14:creationId xmlns:p14="http://schemas.microsoft.com/office/powerpoint/2010/main" val="1173331087"/>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16076" y="2236887"/>
            <a:ext cx="9859116" cy="999313"/>
          </a:xfrm>
        </p:spPr>
        <p:txBody>
          <a:bodyPr/>
          <a:lstStyle/>
          <a:p>
            <a:r>
              <a:rPr lang="en-US" dirty="0" smtClean="0"/>
              <a:t>Demo: Building an Adaptive UI</a:t>
            </a:r>
            <a:endParaRPr lang="en-US" dirty="0"/>
          </a:p>
        </p:txBody>
      </p:sp>
      <p:sp>
        <p:nvSpPr>
          <p:cNvPr id="2" name="Text Placeholder 1"/>
          <p:cNvSpPr>
            <a:spLocks noGrp="1"/>
          </p:cNvSpPr>
          <p:nvPr>
            <p:ph type="body" sz="quarter" idx="12"/>
          </p:nvPr>
        </p:nvSpPr>
        <p:spPr/>
        <p:txBody>
          <a:bodyPr/>
          <a:lstStyle/>
          <a:p>
            <a:endParaRPr lang="en-GB"/>
          </a:p>
        </p:txBody>
      </p:sp>
      <p:sp>
        <p:nvSpPr>
          <p:cNvPr id="3" name="Text Placeholder 2"/>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676754744"/>
      </p:ext>
    </p:extLst>
  </p:cSld>
  <p:clrMapOvr>
    <a:masterClrMapping/>
  </p:clrMapOvr>
  <mc:AlternateContent xmlns:mc="http://schemas.openxmlformats.org/markup-compatibility/2006" xmlns:p14="http://schemas.microsoft.com/office/powerpoint/2010/main">
    <mc:Choice Requires="p14">
      <p:transition spd="slow" p14:dur="1400">
        <p14:reveal/>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Custom triggers support </a:t>
            </a:r>
            <a:br>
              <a:rPr lang="en-US" dirty="0" smtClean="0"/>
            </a:br>
            <a:r>
              <a:rPr lang="en-US" dirty="0" smtClean="0"/>
              <a:t>your special scenarios</a:t>
            </a:r>
            <a:endParaRPr lang="en-US" dirty="0"/>
          </a:p>
        </p:txBody>
      </p:sp>
    </p:spTree>
    <p:extLst>
      <p:ext uri="{BB962C8B-B14F-4D97-AF65-F5344CB8AC3E}">
        <p14:creationId xmlns:p14="http://schemas.microsoft.com/office/powerpoint/2010/main" val="60203012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TextBox 38"/>
          <p:cNvSpPr txBox="1"/>
          <p:nvPr/>
        </p:nvSpPr>
        <p:spPr>
          <a:xfrm>
            <a:off x="417443" y="626124"/>
            <a:ext cx="665813" cy="217047"/>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Phone</a:t>
            </a:r>
          </a:p>
        </p:txBody>
      </p:sp>
      <p:sp>
        <p:nvSpPr>
          <p:cNvPr id="40" name="TextBox 39"/>
          <p:cNvSpPr txBox="1"/>
          <p:nvPr/>
        </p:nvSpPr>
        <p:spPr>
          <a:xfrm>
            <a:off x="2598611" y="626124"/>
            <a:ext cx="1164452" cy="217047"/>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Small</a:t>
            </a:r>
            <a:r>
              <a:rPr kumimoji="0" lang="en-US" sz="1567" b="0" i="0" u="none" strike="noStrike" kern="1200" cap="none" spc="0" normalizeH="0" baseline="0" noProof="0" dirty="0">
                <a:ln>
                  <a:noFill/>
                </a:ln>
                <a:solidFill>
                  <a:srgbClr val="4F4F4F"/>
                </a:solidFill>
                <a:effectLst/>
                <a:uLnTx/>
                <a:uFillTx/>
                <a:latin typeface="Segoe UI Light"/>
                <a:ea typeface="+mn-ea"/>
                <a:cs typeface="Segoe UI" panose="020B0502040204020203" pitchFamily="34" charset="0"/>
              </a:rPr>
              <a:t> </a:t>
            </a: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Tablet</a:t>
            </a:r>
          </a:p>
        </p:txBody>
      </p:sp>
      <p:sp>
        <p:nvSpPr>
          <p:cNvPr id="41" name="TextBox 40"/>
          <p:cNvSpPr txBox="1"/>
          <p:nvPr/>
        </p:nvSpPr>
        <p:spPr>
          <a:xfrm>
            <a:off x="5776080" y="409148"/>
            <a:ext cx="1966929" cy="434093"/>
          </a:xfrm>
          <a:prstGeom prst="rect">
            <a:avLst/>
          </a:prstGeom>
          <a:noFill/>
        </p:spPr>
        <p:txBody>
          <a:bodyPr wrap="square" lIns="0" tIns="0" rIns="0" bIns="0" rtlCol="0">
            <a:spAutoFit/>
          </a:bodyPr>
          <a:lstStyle>
            <a:defPPr>
              <a:defRPr lang="en-US"/>
            </a:defPPr>
            <a:lvl1pPr algn="ctr" defTabSz="914367">
              <a:lnSpc>
                <a:spcPct val="90000"/>
              </a:lnSpc>
              <a:spcAft>
                <a:spcPts val="600"/>
              </a:spcAft>
              <a:defRPr sz="1200">
                <a:gradFill>
                  <a:gsLst>
                    <a:gs pos="2917">
                      <a:srgbClr val="FFFFFF"/>
                    </a:gs>
                    <a:gs pos="30000">
                      <a:srgbClr val="FFFFFF"/>
                    </a:gs>
                  </a:gsLst>
                  <a:lin ang="5400000" scaled="0"/>
                </a:gradFill>
                <a:cs typeface="Segoe UI" panose="020B0502040204020203" pitchFamily="34" charset="0"/>
              </a:defRPr>
            </a:lvl1p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2-in-1s</a:t>
            </a:r>
            <a:b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b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(Tablet or Laptop)</a:t>
            </a:r>
          </a:p>
        </p:txBody>
      </p:sp>
      <p:sp>
        <p:nvSpPr>
          <p:cNvPr id="42" name="TextBox 41"/>
          <p:cNvSpPr txBox="1"/>
          <p:nvPr/>
        </p:nvSpPr>
        <p:spPr>
          <a:xfrm>
            <a:off x="9686490" y="409149"/>
            <a:ext cx="1918169" cy="434093"/>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Desktops </a:t>
            </a:r>
            <a:b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b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&amp; All-in-Ones</a:t>
            </a:r>
          </a:p>
        </p:txBody>
      </p:sp>
      <p:sp>
        <p:nvSpPr>
          <p:cNvPr id="44" name="TextBox 43"/>
          <p:cNvSpPr txBox="1"/>
          <p:nvPr/>
        </p:nvSpPr>
        <p:spPr>
          <a:xfrm>
            <a:off x="1476125" y="626124"/>
            <a:ext cx="841011" cy="217047"/>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Phablet</a:t>
            </a:r>
          </a:p>
        </p:txBody>
      </p:sp>
      <p:sp>
        <p:nvSpPr>
          <p:cNvPr id="48" name="TextBox 47"/>
          <p:cNvSpPr txBox="1"/>
          <p:nvPr/>
        </p:nvSpPr>
        <p:spPr>
          <a:xfrm>
            <a:off x="3838905" y="626124"/>
            <a:ext cx="1944260" cy="217047"/>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Large</a:t>
            </a:r>
            <a:r>
              <a:rPr kumimoji="0" lang="en-US" sz="1567" b="0" i="0" u="none" strike="noStrike" kern="1200" cap="none" spc="0" normalizeH="0" baseline="0" noProof="0" dirty="0">
                <a:ln>
                  <a:noFill/>
                </a:ln>
                <a:solidFill>
                  <a:srgbClr val="4F4F4F"/>
                </a:solidFill>
                <a:effectLst/>
                <a:uLnTx/>
                <a:uFillTx/>
                <a:latin typeface="Segoe UI Light"/>
                <a:ea typeface="+mn-ea"/>
                <a:cs typeface="Segoe UI" panose="020B0502040204020203" pitchFamily="34" charset="0"/>
              </a:rPr>
              <a:t> </a:t>
            </a: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Tablet</a:t>
            </a:r>
          </a:p>
        </p:txBody>
      </p:sp>
      <p:sp>
        <p:nvSpPr>
          <p:cNvPr id="49" name="TextBox 48"/>
          <p:cNvSpPr txBox="1"/>
          <p:nvPr/>
        </p:nvSpPr>
        <p:spPr>
          <a:xfrm>
            <a:off x="8257989" y="409149"/>
            <a:ext cx="953698" cy="434093"/>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Classic </a:t>
            </a:r>
            <a:b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b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Laptop</a:t>
            </a:r>
          </a:p>
        </p:txBody>
      </p:sp>
      <p:pic>
        <p:nvPicPr>
          <p:cNvPr id="27" name="Picture 26"/>
          <p:cNvPicPr>
            <a:picLocks noChangeAspect="1"/>
          </p:cNvPicPr>
          <p:nvPr/>
        </p:nvPicPr>
        <p:blipFill rotWithShape="1">
          <a:blip r:embed="rId3" cstate="screen">
            <a:extLst>
              <a:ext uri="{28A0092B-C50C-407E-A947-70E740481C1C}">
                <a14:useLocalDpi xmlns:a14="http://schemas.microsoft.com/office/drawing/2010/main"/>
              </a:ext>
            </a:extLst>
          </a:blip>
          <a:srcRect r="10956" b="15432"/>
          <a:stretch/>
        </p:blipFill>
        <p:spPr>
          <a:xfrm>
            <a:off x="6024456" y="931828"/>
            <a:ext cx="1547119" cy="984057"/>
          </a:xfrm>
          <a:prstGeom prst="rect">
            <a:avLst/>
          </a:prstGeom>
        </p:spPr>
      </p:pic>
      <p:pic>
        <p:nvPicPr>
          <p:cNvPr id="29" name="Picture 2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018108" y="931828"/>
            <a:ext cx="1524611" cy="1121617"/>
          </a:xfrm>
          <a:prstGeom prst="rect">
            <a:avLst/>
          </a:prstGeom>
        </p:spPr>
      </p:pic>
      <p:pic>
        <p:nvPicPr>
          <p:cNvPr id="30" name="Picture 2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062428" y="931829"/>
            <a:ext cx="1497214" cy="957235"/>
          </a:xfrm>
          <a:prstGeom prst="rect">
            <a:avLst/>
          </a:prstGeom>
        </p:spPr>
      </p:pic>
      <p:pic>
        <p:nvPicPr>
          <p:cNvPr id="32" name="Picture 3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448396" y="931828"/>
            <a:ext cx="869274" cy="667478"/>
          </a:xfrm>
          <a:prstGeom prst="rect">
            <a:avLst/>
          </a:prstGeom>
        </p:spPr>
      </p:pic>
      <p:pic>
        <p:nvPicPr>
          <p:cNvPr id="36" name="Picture 35"/>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471503" y="931828"/>
            <a:ext cx="595038" cy="579517"/>
          </a:xfrm>
          <a:prstGeom prst="rect">
            <a:avLst/>
          </a:prstGeom>
        </p:spPr>
      </p:pic>
      <p:pic>
        <p:nvPicPr>
          <p:cNvPr id="37" name="Picture 36"/>
          <p:cNvPicPr>
            <a:picLocks noChangeAspect="1"/>
          </p:cNvPicPr>
          <p:nvPr/>
        </p:nvPicPr>
        <p:blipFill rotWithShape="1">
          <a:blip r:embed="rId8" cstate="screen">
            <a:extLst>
              <a:ext uri="{28A0092B-C50C-407E-A947-70E740481C1C}">
                <a14:useLocalDpi xmlns:a14="http://schemas.microsoft.com/office/drawing/2010/main"/>
              </a:ext>
            </a:extLst>
          </a:blip>
          <a:srcRect/>
          <a:stretch/>
        </p:blipFill>
        <p:spPr>
          <a:xfrm>
            <a:off x="2749105" y="931830"/>
            <a:ext cx="852254" cy="848917"/>
          </a:xfrm>
          <a:prstGeom prst="rect">
            <a:avLst/>
          </a:prstGeom>
        </p:spPr>
      </p:pic>
      <p:pic>
        <p:nvPicPr>
          <p:cNvPr id="38" name="Picture 37"/>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8009887" y="931830"/>
            <a:ext cx="1576785" cy="1015810"/>
          </a:xfrm>
          <a:prstGeom prst="rect">
            <a:avLst/>
          </a:prstGeom>
        </p:spPr>
      </p:pic>
      <p:sp>
        <p:nvSpPr>
          <p:cNvPr id="21" name="TextBox 20"/>
          <p:cNvSpPr txBox="1"/>
          <p:nvPr/>
        </p:nvSpPr>
        <p:spPr>
          <a:xfrm>
            <a:off x="5435349" y="4096637"/>
            <a:ext cx="665813" cy="217047"/>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Xbox</a:t>
            </a:r>
          </a:p>
        </p:txBody>
      </p:sp>
      <p:sp>
        <p:nvSpPr>
          <p:cNvPr id="22" name="TextBox 21"/>
          <p:cNvSpPr txBox="1"/>
          <p:nvPr/>
        </p:nvSpPr>
        <p:spPr>
          <a:xfrm>
            <a:off x="9891226" y="4096637"/>
            <a:ext cx="1224701" cy="217047"/>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IoT</a:t>
            </a:r>
          </a:p>
        </p:txBody>
      </p:sp>
      <p:sp>
        <p:nvSpPr>
          <p:cNvPr id="23" name="TextBox 22"/>
          <p:cNvSpPr txBox="1"/>
          <p:nvPr/>
        </p:nvSpPr>
        <p:spPr>
          <a:xfrm>
            <a:off x="2068143" y="4096637"/>
            <a:ext cx="1142345" cy="217047"/>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Surface Hub</a:t>
            </a:r>
          </a:p>
        </p:txBody>
      </p:sp>
      <p:grpSp>
        <p:nvGrpSpPr>
          <p:cNvPr id="24" name="Xbox"/>
          <p:cNvGrpSpPr/>
          <p:nvPr/>
        </p:nvGrpSpPr>
        <p:grpSpPr bwMode="ltGray">
          <a:xfrm>
            <a:off x="4777605" y="4360560"/>
            <a:ext cx="1989467" cy="1431313"/>
            <a:chOff x="8610991" y="1992417"/>
            <a:chExt cx="3186889" cy="2292792"/>
          </a:xfrm>
        </p:grpSpPr>
        <p:pic>
          <p:nvPicPr>
            <p:cNvPr id="33" name="Picture 32"/>
            <p:cNvPicPr>
              <a:picLocks noChangeAspect="1"/>
            </p:cNvPicPr>
            <p:nvPr/>
          </p:nvPicPr>
          <p:blipFill rotWithShape="1">
            <a:blip r:embed="rId10" cstate="screen">
              <a:extLst>
                <a:ext uri="{28A0092B-C50C-407E-A947-70E740481C1C}">
                  <a14:useLocalDpi xmlns:a14="http://schemas.microsoft.com/office/drawing/2010/main"/>
                </a:ext>
              </a:extLst>
            </a:blip>
            <a:srcRect/>
            <a:stretch/>
          </p:blipFill>
          <p:spPr bwMode="ltGray">
            <a:xfrm>
              <a:off x="8610991" y="1992417"/>
              <a:ext cx="3186889" cy="1956172"/>
            </a:xfrm>
            <a:prstGeom prst="rect">
              <a:avLst/>
            </a:prstGeom>
          </p:spPr>
        </p:pic>
        <p:pic>
          <p:nvPicPr>
            <p:cNvPr id="34" name="Picture 33"/>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bwMode="ltGray">
            <a:xfrm>
              <a:off x="9566830" y="3952379"/>
              <a:ext cx="1275210" cy="332830"/>
            </a:xfrm>
            <a:prstGeom prst="rect">
              <a:avLst/>
            </a:prstGeom>
          </p:spPr>
        </p:pic>
        <p:pic>
          <p:nvPicPr>
            <p:cNvPr id="35" name="Picture 2"/>
            <p:cNvPicPr>
              <a:picLocks noChangeAspect="1" noChangeArrowheads="1"/>
            </p:cNvPicPr>
            <p:nvPr/>
          </p:nvPicPr>
          <p:blipFill>
            <a:blip r:embed="rId12" cstate="screen">
              <a:extLst>
                <a:ext uri="{28A0092B-C50C-407E-A947-70E740481C1C}">
                  <a14:useLocalDpi xmlns:a14="http://schemas.microsoft.com/office/drawing/2010/main"/>
                </a:ext>
              </a:extLst>
            </a:blip>
            <a:stretch>
              <a:fillRect/>
            </a:stretch>
          </p:blipFill>
          <p:spPr bwMode="ltGray">
            <a:xfrm>
              <a:off x="8656422" y="2030494"/>
              <a:ext cx="3101655" cy="1731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pic>
        <p:nvPicPr>
          <p:cNvPr id="43" name="PPI"/>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bwMode="ltGray">
          <a:xfrm>
            <a:off x="1204115" y="4367595"/>
            <a:ext cx="2870401" cy="1751195"/>
          </a:xfrm>
          <a:prstGeom prst="rect">
            <a:avLst/>
          </a:prstGeom>
        </p:spPr>
      </p:pic>
      <p:grpSp>
        <p:nvGrpSpPr>
          <p:cNvPr id="45" name="Group 44"/>
          <p:cNvGrpSpPr/>
          <p:nvPr/>
        </p:nvGrpSpPr>
        <p:grpSpPr>
          <a:xfrm>
            <a:off x="9961097" y="4364419"/>
            <a:ext cx="1093301" cy="619641"/>
            <a:chOff x="87532" y="3622341"/>
            <a:chExt cx="1116863" cy="632995"/>
          </a:xfrm>
        </p:grpSpPr>
        <p:sp>
          <p:nvSpPr>
            <p:cNvPr id="47" name="Rectangle 46"/>
            <p:cNvSpPr/>
            <p:nvPr/>
          </p:nvSpPr>
          <p:spPr bwMode="auto">
            <a:xfrm>
              <a:off x="533400" y="3862390"/>
              <a:ext cx="200025" cy="90488"/>
            </a:xfrm>
            <a:prstGeom prst="rect">
              <a:avLst/>
            </a:prstGeom>
            <a:solidFill>
              <a:srgbClr val="3E849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22" tIns="143218" rIns="179022" bIns="143218" numCol="1" spcCol="0" rtlCol="0" fromWordArt="0" anchor="t" anchorCtr="0" forceAA="0" compatLnSpc="1">
              <a:prstTxWarp prst="textNoShape">
                <a:avLst/>
              </a:prstTxWarp>
              <a:noAutofit/>
            </a:bodyPr>
            <a:lstStyle/>
            <a:p>
              <a:pPr marL="0" marR="0" lvl="0" indent="0" algn="ctr" defTabSz="912790" rtl="0" eaLnBrk="1" fontAlgn="auto" latinLnBrk="0" hangingPunct="1">
                <a:lnSpc>
                  <a:spcPct val="90000"/>
                </a:lnSpc>
                <a:spcBef>
                  <a:spcPts val="0"/>
                </a:spcBef>
                <a:spcAft>
                  <a:spcPts val="0"/>
                </a:spcAft>
                <a:buClrTx/>
                <a:buSzTx/>
                <a:buFontTx/>
                <a:buNone/>
                <a:tabLst/>
                <a:defRPr/>
              </a:pPr>
              <a:endParaRPr kumimoji="0" lang="en-US" sz="235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6" name="Picture 45"/>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87532" y="3622341"/>
              <a:ext cx="1116863" cy="632995"/>
            </a:xfrm>
            <a:prstGeom prst="rect">
              <a:avLst/>
            </a:prstGeom>
          </p:spPr>
        </p:pic>
      </p:grpSp>
      <p:pic>
        <p:nvPicPr>
          <p:cNvPr id="53" name="Picture 52" descr="141215_B-hero_01.png"/>
          <p:cNvPicPr>
            <a:picLocks noChangeAspect="1"/>
          </p:cNvPicPr>
          <p:nvPr/>
        </p:nvPicPr>
        <p:blipFill rotWithShape="1">
          <a:blip r:embed="rId15" cstate="screen">
            <a:extLst>
              <a:ext uri="{28A0092B-C50C-407E-A947-70E740481C1C}">
                <a14:useLocalDpi xmlns:a14="http://schemas.microsoft.com/office/drawing/2010/main"/>
              </a:ext>
            </a:extLst>
          </a:blip>
          <a:srcRect/>
          <a:stretch/>
        </p:blipFill>
        <p:spPr>
          <a:xfrm>
            <a:off x="7314942" y="4358953"/>
            <a:ext cx="2195599" cy="866423"/>
          </a:xfrm>
          <a:prstGeom prst="rect">
            <a:avLst/>
          </a:prstGeom>
          <a:noFill/>
          <a:ln>
            <a:noFill/>
          </a:ln>
        </p:spPr>
      </p:pic>
      <p:sp>
        <p:nvSpPr>
          <p:cNvPr id="54" name="TextBox 53"/>
          <p:cNvSpPr txBox="1"/>
          <p:nvPr/>
        </p:nvSpPr>
        <p:spPr>
          <a:xfrm>
            <a:off x="7859020" y="4096637"/>
            <a:ext cx="1107445" cy="217047"/>
          </a:xfrm>
          <a:prstGeom prst="rect">
            <a:avLst/>
          </a:prstGeom>
          <a:noFill/>
        </p:spPr>
        <p:txBody>
          <a:bodyPr wrap="square" lIns="0" tIns="0" rIns="0" bIns="0" rtlCol="0">
            <a:spAutoFit/>
          </a:bodyPr>
          <a:lstStyle/>
          <a:p>
            <a:pPr marL="0" marR="0" lvl="0" indent="0" algn="ctr" defTabSz="895239" rtl="0" eaLnBrk="1" fontAlgn="auto" latinLnBrk="0" hangingPunct="1">
              <a:lnSpc>
                <a:spcPct val="90000"/>
              </a:lnSpc>
              <a:spcBef>
                <a:spcPts val="0"/>
              </a:spcBef>
              <a:spcAft>
                <a:spcPts val="587"/>
              </a:spcAft>
              <a:buClrTx/>
              <a:buSzTx/>
              <a:buFontTx/>
              <a:buNone/>
              <a:tabLst/>
              <a:defRPr/>
            </a:pPr>
            <a:r>
              <a:rPr kumimoji="0" lang="en-US" sz="1567" b="0" i="0" u="none" strike="noStrike" kern="1200" cap="none" spc="0" normalizeH="0" baseline="0" noProof="0" dirty="0">
                <a:ln>
                  <a:noFill/>
                </a:ln>
                <a:solidFill>
                  <a:srgbClr val="4F4F4F"/>
                </a:solidFill>
                <a:effectLst/>
                <a:uLnTx/>
                <a:uFillTx/>
                <a:latin typeface="Segoe Pro Light"/>
                <a:ea typeface="+mn-ea"/>
                <a:cs typeface="Segoe UI" panose="020B0502040204020203" pitchFamily="34" charset="0"/>
              </a:rPr>
              <a:t>Holographic</a:t>
            </a:r>
          </a:p>
        </p:txBody>
      </p:sp>
      <p:sp>
        <p:nvSpPr>
          <p:cNvPr id="56" name="Rectangle 55"/>
          <p:cNvSpPr/>
          <p:nvPr/>
        </p:nvSpPr>
        <p:spPr bwMode="auto">
          <a:xfrm>
            <a:off x="5640" y="2530518"/>
            <a:ext cx="12180722" cy="926349"/>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465" tIns="198772" rIns="248465" bIns="198772" numCol="1" spcCol="0" rtlCol="0" fromWordArt="0" anchor="t" anchorCtr="0" forceAA="0" compatLnSpc="1">
            <a:prstTxWarp prst="textNoShape">
              <a:avLst/>
            </a:prstTxWarp>
            <a:noAutofit/>
          </a:bodyPr>
          <a:lstStyle/>
          <a:p>
            <a:pPr marL="0" marR="0" lvl="0" indent="0" algn="ctr" defTabSz="1266834" rtl="0" eaLnBrk="1" fontAlgn="auto" latinLnBrk="0" hangingPunct="1">
              <a:lnSpc>
                <a:spcPct val="90000"/>
              </a:lnSpc>
              <a:spcBef>
                <a:spcPts val="0"/>
              </a:spcBef>
              <a:spcAft>
                <a:spcPts val="0"/>
              </a:spcAft>
              <a:buClrTx/>
              <a:buSzTx/>
              <a:buFontTx/>
              <a:buNone/>
              <a:tabLst/>
              <a:defRPr/>
            </a:pPr>
            <a:endParaRPr kumimoji="0" lang="en-US" sz="2398" b="0" i="0" u="none" strike="noStrike" kern="1200" cap="none" spc="0" normalizeH="0" baseline="0" noProof="0" dirty="0" err="1">
              <a:ln>
                <a:noFill/>
              </a:ln>
              <a:gradFill>
                <a:gsLst>
                  <a:gs pos="2917">
                    <a:srgbClr val="737373"/>
                  </a:gs>
                  <a:gs pos="81000">
                    <a:srgbClr val="737373"/>
                  </a:gs>
                </a:gsLst>
                <a:lin ang="5400000" scaled="0"/>
              </a:gradFill>
              <a:effectLst/>
              <a:uLnTx/>
              <a:uFillTx/>
              <a:latin typeface="Segoe UI"/>
              <a:ea typeface="Segoe UI" pitchFamily="34" charset="0"/>
              <a:cs typeface="Segoe UI" pitchFamily="34" charset="0"/>
            </a:endParaRPr>
          </a:p>
        </p:txBody>
      </p:sp>
      <p:grpSp>
        <p:nvGrpSpPr>
          <p:cNvPr id="2" name="Group 1"/>
          <p:cNvGrpSpPr/>
          <p:nvPr/>
        </p:nvGrpSpPr>
        <p:grpSpPr>
          <a:xfrm>
            <a:off x="5053008" y="1957056"/>
            <a:ext cx="2085987" cy="1974276"/>
            <a:chOff x="5052041" y="2528717"/>
            <a:chExt cx="2087919" cy="1976104"/>
          </a:xfrm>
        </p:grpSpPr>
        <p:sp>
          <p:nvSpPr>
            <p:cNvPr id="57" name="Oval 33"/>
            <p:cNvSpPr/>
            <p:nvPr/>
          </p:nvSpPr>
          <p:spPr>
            <a:xfrm>
              <a:off x="5107948" y="2528717"/>
              <a:ext cx="1976104" cy="1976104"/>
            </a:xfrm>
            <a:prstGeom prst="ellipse">
              <a:avLst/>
            </a:prstGeom>
            <a:solidFill>
              <a:schemeClr val="bg1"/>
            </a:solidFill>
            <a:ln w="28575" cmpd="sng">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32" rtl="0" eaLnBrk="1" fontAlgn="auto" latinLnBrk="0" hangingPunct="1">
                <a:lnSpc>
                  <a:spcPct val="100000"/>
                </a:lnSpc>
                <a:spcBef>
                  <a:spcPts val="0"/>
                </a:spcBef>
                <a:spcAft>
                  <a:spcPts val="0"/>
                </a:spcAft>
                <a:buClrTx/>
                <a:buSzTx/>
                <a:buFontTx/>
                <a:buNone/>
                <a:tabLst/>
                <a:defRPr/>
              </a:pPr>
              <a:endParaRPr kumimoji="0" lang="en-US" sz="2398" b="0" i="0" u="none" strike="noStrike" kern="1200" cap="none" spc="0" normalizeH="0" baseline="0" noProof="0" dirty="0" err="1">
                <a:ln>
                  <a:noFill/>
                </a:ln>
                <a:solidFill>
                  <a:srgbClr val="FFFFFF"/>
                </a:solidFill>
                <a:effectLst/>
                <a:uLnTx/>
                <a:uFillTx/>
                <a:latin typeface="Segoe UI"/>
                <a:ea typeface="+mn-ea"/>
                <a:cs typeface="+mn-cs"/>
              </a:endParaRPr>
            </a:p>
          </p:txBody>
        </p:sp>
        <p:grpSp>
          <p:nvGrpSpPr>
            <p:cNvPr id="58" name="Group 57"/>
            <p:cNvGrpSpPr/>
            <p:nvPr/>
          </p:nvGrpSpPr>
          <p:grpSpPr>
            <a:xfrm>
              <a:off x="5052041" y="2612844"/>
              <a:ext cx="2087919" cy="1807851"/>
              <a:chOff x="5052041" y="2485844"/>
              <a:chExt cx="2087919" cy="1807851"/>
            </a:xfrm>
          </p:grpSpPr>
          <p:sp>
            <p:nvSpPr>
              <p:cNvPr id="63" name="Oval 33"/>
              <p:cNvSpPr/>
              <p:nvPr/>
            </p:nvSpPr>
            <p:spPr>
              <a:xfrm>
                <a:off x="5192075" y="2485844"/>
                <a:ext cx="1807850" cy="1807851"/>
              </a:xfrm>
              <a:prstGeom prst="ellipse">
                <a:avLst/>
              </a:prstGeom>
              <a:solidFill>
                <a:schemeClr val="accent1"/>
              </a:solidFill>
              <a:ln w="88900" cmpd="thickThi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32" rtl="0" eaLnBrk="1" fontAlgn="auto" latinLnBrk="0" hangingPunct="1">
                  <a:lnSpc>
                    <a:spcPct val="100000"/>
                  </a:lnSpc>
                  <a:spcBef>
                    <a:spcPts val="0"/>
                  </a:spcBef>
                  <a:spcAft>
                    <a:spcPts val="0"/>
                  </a:spcAft>
                  <a:buClrTx/>
                  <a:buSzTx/>
                  <a:buFontTx/>
                  <a:buNone/>
                  <a:tabLst/>
                  <a:defRPr/>
                </a:pPr>
                <a:endParaRPr kumimoji="0" lang="en-US" sz="2398" b="0" i="0" u="none" strike="noStrike" kern="1200" cap="none" spc="0" normalizeH="0" baseline="0" noProof="0" dirty="0" err="1">
                  <a:ln>
                    <a:noFill/>
                  </a:ln>
                  <a:solidFill>
                    <a:srgbClr val="FFFFFF"/>
                  </a:solidFill>
                  <a:effectLst/>
                  <a:uLnTx/>
                  <a:uFillTx/>
                  <a:latin typeface="Segoe UI"/>
                  <a:ea typeface="+mn-ea"/>
                  <a:cs typeface="+mn-cs"/>
                </a:endParaRPr>
              </a:p>
            </p:txBody>
          </p:sp>
          <p:grpSp>
            <p:nvGrpSpPr>
              <p:cNvPr id="64" name="Group 63"/>
              <p:cNvGrpSpPr/>
              <p:nvPr/>
            </p:nvGrpSpPr>
            <p:grpSpPr>
              <a:xfrm>
                <a:off x="5052041" y="2836625"/>
                <a:ext cx="2087919" cy="1066209"/>
                <a:chOff x="5052041" y="2836625"/>
                <a:chExt cx="2087919" cy="1066209"/>
              </a:xfrm>
            </p:grpSpPr>
            <p:sp>
              <p:nvSpPr>
                <p:cNvPr id="65" name="TextBox 35"/>
                <p:cNvSpPr txBox="1"/>
                <p:nvPr/>
              </p:nvSpPr>
              <p:spPr>
                <a:xfrm>
                  <a:off x="5052041" y="3644319"/>
                  <a:ext cx="2087919" cy="258515"/>
                </a:xfrm>
                <a:prstGeom prst="rect">
                  <a:avLst/>
                </a:prstGeom>
                <a:noFill/>
              </p:spPr>
              <p:txBody>
                <a:bodyPr wrap="square" lIns="0" tIns="0" rIns="0" bIns="0" rtlCol="0">
                  <a:spAutoFit/>
                </a:bodyPr>
                <a:lstStyle/>
                <a:p>
                  <a:pPr marL="0" marR="0" lvl="0" indent="0" algn="ctr" defTabSz="913532" rtl="0" eaLnBrk="1" fontAlgn="auto" latinLnBrk="0" hangingPunct="1">
                    <a:lnSpc>
                      <a:spcPct val="90000"/>
                    </a:lnSpc>
                    <a:spcBef>
                      <a:spcPts val="0"/>
                    </a:spcBef>
                    <a:spcAft>
                      <a:spcPts val="0"/>
                    </a:spcAft>
                    <a:buClrTx/>
                    <a:buSzTx/>
                    <a:buFontTx/>
                    <a:buNone/>
                    <a:tabLst/>
                    <a:defRPr/>
                  </a:pPr>
                  <a:r>
                    <a:rPr kumimoji="0" lang="en-US" sz="1865" b="0" i="0" u="none" strike="noStrike" kern="1200" cap="none" spc="0" normalizeH="0" baseline="0" noProof="0" dirty="0">
                      <a:ln>
                        <a:noFill/>
                      </a:ln>
                      <a:solidFill>
                        <a:prstClr val="white"/>
                      </a:solidFill>
                      <a:effectLst/>
                      <a:uLnTx/>
                      <a:uFillTx/>
                      <a:latin typeface="Segoe UI Light"/>
                      <a:ea typeface="+mn-ea"/>
                      <a:cs typeface="Segoe UI Semibold" panose="020B0702040204020203" pitchFamily="34" charset="0"/>
                    </a:rPr>
                    <a:t>Windows 10</a:t>
                  </a:r>
                </a:p>
              </p:txBody>
            </p:sp>
            <p:sp>
              <p:nvSpPr>
                <p:cNvPr id="66" name="Freeform 5"/>
                <p:cNvSpPr>
                  <a:spLocks noEditPoints="1"/>
                </p:cNvSpPr>
                <p:nvPr/>
              </p:nvSpPr>
              <p:spPr bwMode="auto">
                <a:xfrm>
                  <a:off x="5695158" y="2836625"/>
                  <a:ext cx="750884" cy="745537"/>
                </a:xfrm>
                <a:custGeom>
                  <a:avLst/>
                  <a:gdLst>
                    <a:gd name="T0" fmla="*/ 0 w 281"/>
                    <a:gd name="T1" fmla="*/ 240 h 279"/>
                    <a:gd name="T2" fmla="*/ 119 w 281"/>
                    <a:gd name="T3" fmla="*/ 257 h 279"/>
                    <a:gd name="T4" fmla="*/ 119 w 281"/>
                    <a:gd name="T5" fmla="*/ 140 h 279"/>
                    <a:gd name="T6" fmla="*/ 0 w 281"/>
                    <a:gd name="T7" fmla="*/ 140 h 279"/>
                    <a:gd name="T8" fmla="*/ 0 w 281"/>
                    <a:gd name="T9" fmla="*/ 240 h 279"/>
                    <a:gd name="T10" fmla="*/ 0 w 281"/>
                    <a:gd name="T11" fmla="*/ 136 h 279"/>
                    <a:gd name="T12" fmla="*/ 119 w 281"/>
                    <a:gd name="T13" fmla="*/ 136 h 279"/>
                    <a:gd name="T14" fmla="*/ 119 w 281"/>
                    <a:gd name="T15" fmla="*/ 21 h 279"/>
                    <a:gd name="T16" fmla="*/ 0 w 281"/>
                    <a:gd name="T17" fmla="*/ 38 h 279"/>
                    <a:gd name="T18" fmla="*/ 0 w 281"/>
                    <a:gd name="T19" fmla="*/ 136 h 279"/>
                    <a:gd name="T20" fmla="*/ 126 w 281"/>
                    <a:gd name="T21" fmla="*/ 19 h 279"/>
                    <a:gd name="T22" fmla="*/ 126 w 281"/>
                    <a:gd name="T23" fmla="*/ 136 h 279"/>
                    <a:gd name="T24" fmla="*/ 281 w 281"/>
                    <a:gd name="T25" fmla="*/ 136 h 279"/>
                    <a:gd name="T26" fmla="*/ 281 w 281"/>
                    <a:gd name="T27" fmla="*/ 0 h 279"/>
                    <a:gd name="T28" fmla="*/ 126 w 281"/>
                    <a:gd name="T29" fmla="*/ 19 h 279"/>
                    <a:gd name="T30" fmla="*/ 126 w 281"/>
                    <a:gd name="T31" fmla="*/ 257 h 279"/>
                    <a:gd name="T32" fmla="*/ 281 w 281"/>
                    <a:gd name="T33" fmla="*/ 279 h 279"/>
                    <a:gd name="T34" fmla="*/ 281 w 281"/>
                    <a:gd name="T35" fmla="*/ 140 h 279"/>
                    <a:gd name="T36" fmla="*/ 126 w 281"/>
                    <a:gd name="T37" fmla="*/ 140 h 279"/>
                    <a:gd name="T38" fmla="*/ 126 w 281"/>
                    <a:gd name="T39" fmla="*/ 25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1" h="279">
                      <a:moveTo>
                        <a:pt x="0" y="240"/>
                      </a:moveTo>
                      <a:lnTo>
                        <a:pt x="119" y="257"/>
                      </a:lnTo>
                      <a:lnTo>
                        <a:pt x="119" y="140"/>
                      </a:lnTo>
                      <a:lnTo>
                        <a:pt x="0" y="140"/>
                      </a:lnTo>
                      <a:lnTo>
                        <a:pt x="0" y="240"/>
                      </a:lnTo>
                      <a:close/>
                      <a:moveTo>
                        <a:pt x="0" y="136"/>
                      </a:moveTo>
                      <a:lnTo>
                        <a:pt x="119" y="136"/>
                      </a:lnTo>
                      <a:lnTo>
                        <a:pt x="119" y="21"/>
                      </a:lnTo>
                      <a:lnTo>
                        <a:pt x="0" y="38"/>
                      </a:lnTo>
                      <a:lnTo>
                        <a:pt x="0" y="136"/>
                      </a:lnTo>
                      <a:close/>
                      <a:moveTo>
                        <a:pt x="126" y="19"/>
                      </a:moveTo>
                      <a:lnTo>
                        <a:pt x="126" y="136"/>
                      </a:lnTo>
                      <a:lnTo>
                        <a:pt x="281" y="136"/>
                      </a:lnTo>
                      <a:lnTo>
                        <a:pt x="281" y="0"/>
                      </a:lnTo>
                      <a:lnTo>
                        <a:pt x="126" y="19"/>
                      </a:lnTo>
                      <a:close/>
                      <a:moveTo>
                        <a:pt x="126" y="257"/>
                      </a:moveTo>
                      <a:lnTo>
                        <a:pt x="281" y="279"/>
                      </a:lnTo>
                      <a:lnTo>
                        <a:pt x="281" y="140"/>
                      </a:lnTo>
                      <a:lnTo>
                        <a:pt x="126" y="140"/>
                      </a:lnTo>
                      <a:lnTo>
                        <a:pt x="126" y="257"/>
                      </a:lnTo>
                      <a:close/>
                    </a:path>
                  </a:pathLst>
                </a:custGeom>
                <a:solidFill>
                  <a:schemeClr val="bg1"/>
                </a:solidFill>
                <a:ln>
                  <a:noFill/>
                </a:ln>
                <a:extLst/>
              </p:spPr>
              <p:txBody>
                <a:bodyPr vert="horz" wrap="square" lIns="121807" tIns="60904" rIns="121807" bIns="60904" numCol="1" anchor="t" anchorCtr="0" compatLnSpc="1">
                  <a:prstTxWarp prst="textNoShape">
                    <a:avLst/>
                  </a:prstTxWarp>
                </a:bodyPr>
                <a:lstStyle/>
                <a:p>
                  <a:pPr marL="0" marR="0" lvl="0" indent="0" algn="l" defTabSz="913532" rtl="0" eaLnBrk="1" fontAlgn="auto" latinLnBrk="0" hangingPunct="1">
                    <a:lnSpc>
                      <a:spcPct val="100000"/>
                    </a:lnSpc>
                    <a:spcBef>
                      <a:spcPts val="0"/>
                    </a:spcBef>
                    <a:spcAft>
                      <a:spcPts val="0"/>
                    </a:spcAft>
                    <a:buClrTx/>
                    <a:buSzTx/>
                    <a:buFontTx/>
                    <a:buNone/>
                    <a:tabLst/>
                    <a:defRPr/>
                  </a:pPr>
                  <a:endParaRPr kumimoji="0" lang="en-US" sz="1865" b="0" i="0" u="none" strike="noStrike" kern="1200" cap="none" spc="0" normalizeH="0" baseline="0" noProof="0">
                    <a:ln>
                      <a:noFill/>
                    </a:ln>
                    <a:solidFill>
                      <a:srgbClr val="737373"/>
                    </a:solidFill>
                    <a:effectLst/>
                    <a:uLnTx/>
                    <a:uFillTx/>
                    <a:latin typeface="Segoe UI Light"/>
                    <a:ea typeface="+mn-ea"/>
                    <a:cs typeface="+mn-cs"/>
                  </a:endParaRPr>
                </a:p>
              </p:txBody>
            </p:sp>
          </p:grpSp>
        </p:grpSp>
      </p:grpSp>
    </p:spTree>
    <p:extLst>
      <p:ext uri="{BB962C8B-B14F-4D97-AF65-F5344CB8AC3E}">
        <p14:creationId xmlns:p14="http://schemas.microsoft.com/office/powerpoint/2010/main" val="3157679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42" presetClass="path" presetSubtype="0" decel="100000" fill="hold" nodeType="withEffect">
                                  <p:stCondLst>
                                    <p:cond delay="0"/>
                                  </p:stCondLst>
                                  <p:childTnLst>
                                    <p:animMotion origin="layout" path="M -0.03945 -0.00047 L -2.08333E-7 2.22222E-6 " pathEditMode="relative" rAng="0" ptsTypes="AA">
                                      <p:cBhvr>
                                        <p:cTn id="9" dur="600" fill="hold"/>
                                        <p:tgtEl>
                                          <p:spTgt spid="36"/>
                                        </p:tgtEl>
                                        <p:attrNameLst>
                                          <p:attrName>ppt_x</p:attrName>
                                          <p:attrName>ppt_y</p:attrName>
                                        </p:attrNameLst>
                                      </p:cBhvr>
                                      <p:rCtr x="1966" y="23"/>
                                    </p:animMotion>
                                  </p:childTnLst>
                                </p:cTn>
                              </p:par>
                              <p:par>
                                <p:cTn id="10" presetID="10" presetClass="entr" presetSubtype="0" fill="hold" grpId="0" nodeType="with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500"/>
                                        <p:tgtEl>
                                          <p:spTgt spid="39"/>
                                        </p:tgtEl>
                                      </p:cBhvr>
                                    </p:animEffect>
                                  </p:childTnLst>
                                </p:cTn>
                              </p:par>
                              <p:par>
                                <p:cTn id="13" presetID="10" presetClass="entr" presetSubtype="0" fill="hold" nodeType="withEffect">
                                  <p:stCondLst>
                                    <p:cond delay="10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par>
                                <p:cTn id="16" presetID="42" presetClass="path" presetSubtype="0" decel="100000" fill="hold" nodeType="withEffect">
                                  <p:stCondLst>
                                    <p:cond delay="100"/>
                                  </p:stCondLst>
                                  <p:childTnLst>
                                    <p:animMotion origin="layout" path="M -0.03946 -0.00046 L 3.33333E-6 7.40741E-7 " pathEditMode="relative" rAng="0" ptsTypes="AA">
                                      <p:cBhvr>
                                        <p:cTn id="17" dur="600" fill="hold"/>
                                        <p:tgtEl>
                                          <p:spTgt spid="32"/>
                                        </p:tgtEl>
                                        <p:attrNameLst>
                                          <p:attrName>ppt_x</p:attrName>
                                          <p:attrName>ppt_y</p:attrName>
                                        </p:attrNameLst>
                                      </p:cBhvr>
                                      <p:rCtr x="1966" y="23"/>
                                    </p:animMotion>
                                  </p:childTnLst>
                                </p:cTn>
                              </p:par>
                              <p:par>
                                <p:cTn id="18" presetID="10" presetClass="entr" presetSubtype="0" fill="hold" grpId="0" nodeType="withEffect">
                                  <p:stCondLst>
                                    <p:cond delay="100"/>
                                  </p:stCondLst>
                                  <p:childTnLst>
                                    <p:set>
                                      <p:cBhvr>
                                        <p:cTn id="19" dur="1" fill="hold">
                                          <p:stCondLst>
                                            <p:cond delay="0"/>
                                          </p:stCondLst>
                                        </p:cTn>
                                        <p:tgtEl>
                                          <p:spTgt spid="44"/>
                                        </p:tgtEl>
                                        <p:attrNameLst>
                                          <p:attrName>style.visibility</p:attrName>
                                        </p:attrNameLst>
                                      </p:cBhvr>
                                      <p:to>
                                        <p:strVal val="visible"/>
                                      </p:to>
                                    </p:set>
                                    <p:animEffect transition="in" filter="fade">
                                      <p:cBhvr>
                                        <p:cTn id="20" dur="500"/>
                                        <p:tgtEl>
                                          <p:spTgt spid="44"/>
                                        </p:tgtEl>
                                      </p:cBhvr>
                                    </p:animEffect>
                                  </p:childTnLst>
                                </p:cTn>
                              </p:par>
                              <p:par>
                                <p:cTn id="21" presetID="10" presetClass="entr" presetSubtype="0" fill="hold" nodeType="withEffect">
                                  <p:stCondLst>
                                    <p:cond delay="200"/>
                                  </p:stCondLst>
                                  <p:childTnLst>
                                    <p:set>
                                      <p:cBhvr>
                                        <p:cTn id="22" dur="1" fill="hold">
                                          <p:stCondLst>
                                            <p:cond delay="0"/>
                                          </p:stCondLst>
                                        </p:cTn>
                                        <p:tgtEl>
                                          <p:spTgt spid="37"/>
                                        </p:tgtEl>
                                        <p:attrNameLst>
                                          <p:attrName>style.visibility</p:attrName>
                                        </p:attrNameLst>
                                      </p:cBhvr>
                                      <p:to>
                                        <p:strVal val="visible"/>
                                      </p:to>
                                    </p:set>
                                    <p:animEffect transition="in" filter="fade">
                                      <p:cBhvr>
                                        <p:cTn id="23" dur="500"/>
                                        <p:tgtEl>
                                          <p:spTgt spid="37"/>
                                        </p:tgtEl>
                                      </p:cBhvr>
                                    </p:animEffect>
                                  </p:childTnLst>
                                </p:cTn>
                              </p:par>
                              <p:par>
                                <p:cTn id="24" presetID="42" presetClass="path" presetSubtype="0" decel="100000" fill="hold" nodeType="withEffect">
                                  <p:stCondLst>
                                    <p:cond delay="200"/>
                                  </p:stCondLst>
                                  <p:childTnLst>
                                    <p:animMotion origin="layout" path="M -0.03946 -0.00046 L 3.75E-6 -3.7037E-6 " pathEditMode="relative" rAng="0" ptsTypes="AA">
                                      <p:cBhvr>
                                        <p:cTn id="25" dur="600" fill="hold"/>
                                        <p:tgtEl>
                                          <p:spTgt spid="37"/>
                                        </p:tgtEl>
                                        <p:attrNameLst>
                                          <p:attrName>ppt_x</p:attrName>
                                          <p:attrName>ppt_y</p:attrName>
                                        </p:attrNameLst>
                                      </p:cBhvr>
                                      <p:rCtr x="1966" y="23"/>
                                    </p:animMotion>
                                  </p:childTnLst>
                                </p:cTn>
                              </p:par>
                              <p:par>
                                <p:cTn id="26" presetID="10" presetClass="entr" presetSubtype="0" fill="hold" grpId="0" nodeType="withEffect">
                                  <p:stCondLst>
                                    <p:cond delay="20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500"/>
                                        <p:tgtEl>
                                          <p:spTgt spid="40"/>
                                        </p:tgtEl>
                                      </p:cBhvr>
                                    </p:animEffect>
                                  </p:childTnLst>
                                </p:cTn>
                              </p:par>
                              <p:par>
                                <p:cTn id="29" presetID="10" presetClass="entr" presetSubtype="0" fill="hold" nodeType="withEffect">
                                  <p:stCondLst>
                                    <p:cond delay="40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500"/>
                                        <p:tgtEl>
                                          <p:spTgt spid="30"/>
                                        </p:tgtEl>
                                      </p:cBhvr>
                                    </p:animEffect>
                                  </p:childTnLst>
                                </p:cTn>
                              </p:par>
                              <p:par>
                                <p:cTn id="32" presetID="42" presetClass="path" presetSubtype="0" decel="100000" fill="hold" nodeType="withEffect">
                                  <p:stCondLst>
                                    <p:cond delay="400"/>
                                  </p:stCondLst>
                                  <p:childTnLst>
                                    <p:animMotion origin="layout" path="M -0.03945 -0.00046 L -1.25E-6 -4.07407E-6 " pathEditMode="relative" rAng="0" ptsTypes="AA">
                                      <p:cBhvr>
                                        <p:cTn id="33" dur="600" fill="hold"/>
                                        <p:tgtEl>
                                          <p:spTgt spid="30"/>
                                        </p:tgtEl>
                                        <p:attrNameLst>
                                          <p:attrName>ppt_x</p:attrName>
                                          <p:attrName>ppt_y</p:attrName>
                                        </p:attrNameLst>
                                      </p:cBhvr>
                                      <p:rCtr x="1966" y="23"/>
                                    </p:animMotion>
                                  </p:childTnLst>
                                </p:cTn>
                              </p:par>
                              <p:par>
                                <p:cTn id="34" presetID="10" presetClass="entr" presetSubtype="0" fill="hold" grpId="0" nodeType="withEffect">
                                  <p:stCondLst>
                                    <p:cond delay="400"/>
                                  </p:stCondLst>
                                  <p:childTnLst>
                                    <p:set>
                                      <p:cBhvr>
                                        <p:cTn id="35" dur="1" fill="hold">
                                          <p:stCondLst>
                                            <p:cond delay="0"/>
                                          </p:stCondLst>
                                        </p:cTn>
                                        <p:tgtEl>
                                          <p:spTgt spid="48"/>
                                        </p:tgtEl>
                                        <p:attrNameLst>
                                          <p:attrName>style.visibility</p:attrName>
                                        </p:attrNameLst>
                                      </p:cBhvr>
                                      <p:to>
                                        <p:strVal val="visible"/>
                                      </p:to>
                                    </p:set>
                                    <p:animEffect transition="in" filter="fade">
                                      <p:cBhvr>
                                        <p:cTn id="36" dur="500"/>
                                        <p:tgtEl>
                                          <p:spTgt spid="48"/>
                                        </p:tgtEl>
                                      </p:cBhvr>
                                    </p:animEffect>
                                  </p:childTnLst>
                                </p:cTn>
                              </p:par>
                              <p:par>
                                <p:cTn id="37" presetID="10" presetClass="entr" presetSubtype="0" fill="hold" nodeType="withEffect">
                                  <p:stCondLst>
                                    <p:cond delay="500"/>
                                  </p:stCondLst>
                                  <p:childTnLst>
                                    <p:set>
                                      <p:cBhvr>
                                        <p:cTn id="38" dur="1" fill="hold">
                                          <p:stCondLst>
                                            <p:cond delay="0"/>
                                          </p:stCondLst>
                                        </p:cTn>
                                        <p:tgtEl>
                                          <p:spTgt spid="27"/>
                                        </p:tgtEl>
                                        <p:attrNameLst>
                                          <p:attrName>style.visibility</p:attrName>
                                        </p:attrNameLst>
                                      </p:cBhvr>
                                      <p:to>
                                        <p:strVal val="visible"/>
                                      </p:to>
                                    </p:set>
                                    <p:animEffect transition="in" filter="fade">
                                      <p:cBhvr>
                                        <p:cTn id="39" dur="500"/>
                                        <p:tgtEl>
                                          <p:spTgt spid="27"/>
                                        </p:tgtEl>
                                      </p:cBhvr>
                                    </p:animEffect>
                                  </p:childTnLst>
                                </p:cTn>
                              </p:par>
                              <p:par>
                                <p:cTn id="40" presetID="42" presetClass="path" presetSubtype="0" decel="100000" fill="hold" nodeType="withEffect">
                                  <p:stCondLst>
                                    <p:cond delay="500"/>
                                  </p:stCondLst>
                                  <p:childTnLst>
                                    <p:animMotion origin="layout" path="M -0.03945 -0.00047 L -2.08333E-6 2.59259E-6 " pathEditMode="relative" rAng="0" ptsTypes="AA">
                                      <p:cBhvr>
                                        <p:cTn id="41" dur="600" fill="hold"/>
                                        <p:tgtEl>
                                          <p:spTgt spid="27"/>
                                        </p:tgtEl>
                                        <p:attrNameLst>
                                          <p:attrName>ppt_x</p:attrName>
                                          <p:attrName>ppt_y</p:attrName>
                                        </p:attrNameLst>
                                      </p:cBhvr>
                                      <p:rCtr x="1966" y="23"/>
                                    </p:animMotion>
                                  </p:childTnLst>
                                </p:cTn>
                              </p:par>
                              <p:par>
                                <p:cTn id="42" presetID="10" presetClass="entr" presetSubtype="0" fill="hold" grpId="0" nodeType="withEffect">
                                  <p:stCondLst>
                                    <p:cond delay="500"/>
                                  </p:stCondLst>
                                  <p:childTnLst>
                                    <p:set>
                                      <p:cBhvr>
                                        <p:cTn id="43" dur="1" fill="hold">
                                          <p:stCondLst>
                                            <p:cond delay="0"/>
                                          </p:stCondLst>
                                        </p:cTn>
                                        <p:tgtEl>
                                          <p:spTgt spid="41"/>
                                        </p:tgtEl>
                                        <p:attrNameLst>
                                          <p:attrName>style.visibility</p:attrName>
                                        </p:attrNameLst>
                                      </p:cBhvr>
                                      <p:to>
                                        <p:strVal val="visible"/>
                                      </p:to>
                                    </p:set>
                                    <p:animEffect transition="in" filter="fade">
                                      <p:cBhvr>
                                        <p:cTn id="44" dur="500"/>
                                        <p:tgtEl>
                                          <p:spTgt spid="41"/>
                                        </p:tgtEl>
                                      </p:cBhvr>
                                    </p:animEffect>
                                  </p:childTnLst>
                                </p:cTn>
                              </p:par>
                              <p:par>
                                <p:cTn id="45" presetID="10" presetClass="entr" presetSubtype="0" fill="hold" nodeType="withEffect">
                                  <p:stCondLst>
                                    <p:cond delay="600"/>
                                  </p:stCondLst>
                                  <p:childTnLst>
                                    <p:set>
                                      <p:cBhvr>
                                        <p:cTn id="46" dur="1" fill="hold">
                                          <p:stCondLst>
                                            <p:cond delay="0"/>
                                          </p:stCondLst>
                                        </p:cTn>
                                        <p:tgtEl>
                                          <p:spTgt spid="38"/>
                                        </p:tgtEl>
                                        <p:attrNameLst>
                                          <p:attrName>style.visibility</p:attrName>
                                        </p:attrNameLst>
                                      </p:cBhvr>
                                      <p:to>
                                        <p:strVal val="visible"/>
                                      </p:to>
                                    </p:set>
                                    <p:animEffect transition="in" filter="fade">
                                      <p:cBhvr>
                                        <p:cTn id="47" dur="500"/>
                                        <p:tgtEl>
                                          <p:spTgt spid="38"/>
                                        </p:tgtEl>
                                      </p:cBhvr>
                                    </p:animEffect>
                                  </p:childTnLst>
                                </p:cTn>
                              </p:par>
                              <p:par>
                                <p:cTn id="48" presetID="42" presetClass="path" presetSubtype="0" decel="100000" fill="hold" nodeType="withEffect">
                                  <p:stCondLst>
                                    <p:cond delay="600"/>
                                  </p:stCondLst>
                                  <p:childTnLst>
                                    <p:animMotion origin="layout" path="M -0.03945 -0.00046 L 5E-6 -2.22222E-6 " pathEditMode="relative" rAng="0" ptsTypes="AA">
                                      <p:cBhvr>
                                        <p:cTn id="49" dur="600" fill="hold"/>
                                        <p:tgtEl>
                                          <p:spTgt spid="38"/>
                                        </p:tgtEl>
                                        <p:attrNameLst>
                                          <p:attrName>ppt_x</p:attrName>
                                          <p:attrName>ppt_y</p:attrName>
                                        </p:attrNameLst>
                                      </p:cBhvr>
                                      <p:rCtr x="1966" y="23"/>
                                    </p:animMotion>
                                  </p:childTnLst>
                                </p:cTn>
                              </p:par>
                              <p:par>
                                <p:cTn id="50" presetID="10" presetClass="entr" presetSubtype="0" fill="hold" grpId="0" nodeType="withEffect">
                                  <p:stCondLst>
                                    <p:cond delay="600"/>
                                  </p:stCondLst>
                                  <p:childTnLst>
                                    <p:set>
                                      <p:cBhvr>
                                        <p:cTn id="51" dur="1" fill="hold">
                                          <p:stCondLst>
                                            <p:cond delay="0"/>
                                          </p:stCondLst>
                                        </p:cTn>
                                        <p:tgtEl>
                                          <p:spTgt spid="49"/>
                                        </p:tgtEl>
                                        <p:attrNameLst>
                                          <p:attrName>style.visibility</p:attrName>
                                        </p:attrNameLst>
                                      </p:cBhvr>
                                      <p:to>
                                        <p:strVal val="visible"/>
                                      </p:to>
                                    </p:set>
                                    <p:animEffect transition="in" filter="fade">
                                      <p:cBhvr>
                                        <p:cTn id="52" dur="500"/>
                                        <p:tgtEl>
                                          <p:spTgt spid="49"/>
                                        </p:tgtEl>
                                      </p:cBhvr>
                                    </p:animEffect>
                                  </p:childTnLst>
                                </p:cTn>
                              </p:par>
                              <p:par>
                                <p:cTn id="53" presetID="10" presetClass="entr" presetSubtype="0" fill="hold" nodeType="withEffect">
                                  <p:stCondLst>
                                    <p:cond delay="700"/>
                                  </p:stCondLst>
                                  <p:childTnLst>
                                    <p:set>
                                      <p:cBhvr>
                                        <p:cTn id="54" dur="1" fill="hold">
                                          <p:stCondLst>
                                            <p:cond delay="0"/>
                                          </p:stCondLst>
                                        </p:cTn>
                                        <p:tgtEl>
                                          <p:spTgt spid="29"/>
                                        </p:tgtEl>
                                        <p:attrNameLst>
                                          <p:attrName>style.visibility</p:attrName>
                                        </p:attrNameLst>
                                      </p:cBhvr>
                                      <p:to>
                                        <p:strVal val="visible"/>
                                      </p:to>
                                    </p:set>
                                    <p:animEffect transition="in" filter="fade">
                                      <p:cBhvr>
                                        <p:cTn id="55" dur="500"/>
                                        <p:tgtEl>
                                          <p:spTgt spid="29"/>
                                        </p:tgtEl>
                                      </p:cBhvr>
                                    </p:animEffect>
                                  </p:childTnLst>
                                </p:cTn>
                              </p:par>
                              <p:par>
                                <p:cTn id="56" presetID="42" presetClass="path" presetSubtype="0" decel="100000" fill="hold" nodeType="withEffect">
                                  <p:stCondLst>
                                    <p:cond delay="700"/>
                                  </p:stCondLst>
                                  <p:childTnLst>
                                    <p:animMotion origin="layout" path="M -0.03946 -0.00046 L 4.79167E-6 -1.11111E-6 " pathEditMode="relative" rAng="0" ptsTypes="AA">
                                      <p:cBhvr>
                                        <p:cTn id="57" dur="600" fill="hold"/>
                                        <p:tgtEl>
                                          <p:spTgt spid="29"/>
                                        </p:tgtEl>
                                        <p:attrNameLst>
                                          <p:attrName>ppt_x</p:attrName>
                                          <p:attrName>ppt_y</p:attrName>
                                        </p:attrNameLst>
                                      </p:cBhvr>
                                      <p:rCtr x="1966" y="23"/>
                                    </p:animMotion>
                                  </p:childTnLst>
                                </p:cTn>
                              </p:par>
                              <p:par>
                                <p:cTn id="58" presetID="10" presetClass="entr" presetSubtype="0" fill="hold" grpId="0" nodeType="withEffect">
                                  <p:stCondLst>
                                    <p:cond delay="700"/>
                                  </p:stCondLst>
                                  <p:childTnLst>
                                    <p:set>
                                      <p:cBhvr>
                                        <p:cTn id="59" dur="1" fill="hold">
                                          <p:stCondLst>
                                            <p:cond delay="0"/>
                                          </p:stCondLst>
                                        </p:cTn>
                                        <p:tgtEl>
                                          <p:spTgt spid="42"/>
                                        </p:tgtEl>
                                        <p:attrNameLst>
                                          <p:attrName>style.visibility</p:attrName>
                                        </p:attrNameLst>
                                      </p:cBhvr>
                                      <p:to>
                                        <p:strVal val="visible"/>
                                      </p:to>
                                    </p:set>
                                    <p:animEffect transition="in" filter="fade">
                                      <p:cBhvr>
                                        <p:cTn id="60" dur="500"/>
                                        <p:tgtEl>
                                          <p:spTgt spid="42"/>
                                        </p:tgtEl>
                                      </p:cBhvr>
                                    </p:animEffect>
                                  </p:childTnLst>
                                </p:cTn>
                              </p:par>
                              <p:par>
                                <p:cTn id="61" presetID="10" presetClass="entr" presetSubtype="0" fill="hold" nodeType="withEffect">
                                  <p:stCondLst>
                                    <p:cond delay="700"/>
                                  </p:stCondLst>
                                  <p:childTnLst>
                                    <p:set>
                                      <p:cBhvr>
                                        <p:cTn id="62" dur="1" fill="hold">
                                          <p:stCondLst>
                                            <p:cond delay="0"/>
                                          </p:stCondLst>
                                        </p:cTn>
                                        <p:tgtEl>
                                          <p:spTgt spid="43"/>
                                        </p:tgtEl>
                                        <p:attrNameLst>
                                          <p:attrName>style.visibility</p:attrName>
                                        </p:attrNameLst>
                                      </p:cBhvr>
                                      <p:to>
                                        <p:strVal val="visible"/>
                                      </p:to>
                                    </p:set>
                                    <p:animEffect transition="in" filter="fade">
                                      <p:cBhvr>
                                        <p:cTn id="63" dur="500"/>
                                        <p:tgtEl>
                                          <p:spTgt spid="43"/>
                                        </p:tgtEl>
                                      </p:cBhvr>
                                    </p:animEffect>
                                  </p:childTnLst>
                                </p:cTn>
                              </p:par>
                              <p:par>
                                <p:cTn id="64" presetID="42" presetClass="path" presetSubtype="0" decel="30000" fill="hold" nodeType="withEffect">
                                  <p:stCondLst>
                                    <p:cond delay="500"/>
                                  </p:stCondLst>
                                  <p:childTnLst>
                                    <p:animMotion origin="layout" path="M -0.04909 0.00024 L 4.16667E-6 -4.81481E-6 " pathEditMode="relative" rAng="0" ptsTypes="AA">
                                      <p:cBhvr>
                                        <p:cTn id="65" dur="600" fill="hold"/>
                                        <p:tgtEl>
                                          <p:spTgt spid="43"/>
                                        </p:tgtEl>
                                        <p:attrNameLst>
                                          <p:attrName>ppt_x</p:attrName>
                                          <p:attrName>ppt_y</p:attrName>
                                        </p:attrNameLst>
                                      </p:cBhvr>
                                      <p:rCtr x="2448" y="-23"/>
                                    </p:animMotion>
                                  </p:childTnLst>
                                </p:cTn>
                              </p:par>
                              <p:par>
                                <p:cTn id="66" presetID="10" presetClass="entr" presetSubtype="0" fill="hold" grpId="0" nodeType="withEffect">
                                  <p:stCondLst>
                                    <p:cond delay="700"/>
                                  </p:stCondLst>
                                  <p:childTnLst>
                                    <p:set>
                                      <p:cBhvr>
                                        <p:cTn id="67" dur="1" fill="hold">
                                          <p:stCondLst>
                                            <p:cond delay="0"/>
                                          </p:stCondLst>
                                        </p:cTn>
                                        <p:tgtEl>
                                          <p:spTgt spid="23"/>
                                        </p:tgtEl>
                                        <p:attrNameLst>
                                          <p:attrName>style.visibility</p:attrName>
                                        </p:attrNameLst>
                                      </p:cBhvr>
                                      <p:to>
                                        <p:strVal val="visible"/>
                                      </p:to>
                                    </p:set>
                                    <p:animEffect transition="in" filter="fade">
                                      <p:cBhvr>
                                        <p:cTn id="68" dur="500"/>
                                        <p:tgtEl>
                                          <p:spTgt spid="23"/>
                                        </p:tgtEl>
                                      </p:cBhvr>
                                    </p:animEffect>
                                  </p:childTnLst>
                                </p:cTn>
                              </p:par>
                              <p:par>
                                <p:cTn id="69" presetID="10" presetClass="entr" presetSubtype="0" fill="hold" nodeType="withEffect">
                                  <p:stCondLst>
                                    <p:cond delay="700"/>
                                  </p:stCondLst>
                                  <p:childTnLst>
                                    <p:set>
                                      <p:cBhvr>
                                        <p:cTn id="70" dur="1" fill="hold">
                                          <p:stCondLst>
                                            <p:cond delay="0"/>
                                          </p:stCondLst>
                                        </p:cTn>
                                        <p:tgtEl>
                                          <p:spTgt spid="24"/>
                                        </p:tgtEl>
                                        <p:attrNameLst>
                                          <p:attrName>style.visibility</p:attrName>
                                        </p:attrNameLst>
                                      </p:cBhvr>
                                      <p:to>
                                        <p:strVal val="visible"/>
                                      </p:to>
                                    </p:set>
                                    <p:animEffect transition="in" filter="fade">
                                      <p:cBhvr>
                                        <p:cTn id="71" dur="500"/>
                                        <p:tgtEl>
                                          <p:spTgt spid="24"/>
                                        </p:tgtEl>
                                      </p:cBhvr>
                                    </p:animEffect>
                                  </p:childTnLst>
                                </p:cTn>
                              </p:par>
                              <p:par>
                                <p:cTn id="72" presetID="42" presetClass="path" presetSubtype="0" decel="100000" fill="hold" nodeType="withEffect">
                                  <p:stCondLst>
                                    <p:cond delay="700"/>
                                  </p:stCondLst>
                                  <p:childTnLst>
                                    <p:animMotion origin="layout" path="M -0.03946 -0.00023 L 2.5E-6 2.22222E-6 " pathEditMode="relative" rAng="0" ptsTypes="AA">
                                      <p:cBhvr>
                                        <p:cTn id="73" dur="600" fill="hold"/>
                                        <p:tgtEl>
                                          <p:spTgt spid="24"/>
                                        </p:tgtEl>
                                        <p:attrNameLst>
                                          <p:attrName>ppt_x</p:attrName>
                                          <p:attrName>ppt_y</p:attrName>
                                        </p:attrNameLst>
                                      </p:cBhvr>
                                      <p:rCtr x="1966" y="0"/>
                                    </p:animMotion>
                                  </p:childTnLst>
                                </p:cTn>
                              </p:par>
                              <p:par>
                                <p:cTn id="74" presetID="10" presetClass="entr" presetSubtype="0" fill="hold" grpId="0" nodeType="withEffect">
                                  <p:stCondLst>
                                    <p:cond delay="700"/>
                                  </p:stCondLst>
                                  <p:childTnLst>
                                    <p:set>
                                      <p:cBhvr>
                                        <p:cTn id="75" dur="1" fill="hold">
                                          <p:stCondLst>
                                            <p:cond delay="0"/>
                                          </p:stCondLst>
                                        </p:cTn>
                                        <p:tgtEl>
                                          <p:spTgt spid="21"/>
                                        </p:tgtEl>
                                        <p:attrNameLst>
                                          <p:attrName>style.visibility</p:attrName>
                                        </p:attrNameLst>
                                      </p:cBhvr>
                                      <p:to>
                                        <p:strVal val="visible"/>
                                      </p:to>
                                    </p:set>
                                    <p:animEffect transition="in" filter="fade">
                                      <p:cBhvr>
                                        <p:cTn id="76" dur="500"/>
                                        <p:tgtEl>
                                          <p:spTgt spid="21"/>
                                        </p:tgtEl>
                                      </p:cBhvr>
                                    </p:animEffect>
                                  </p:childTnLst>
                                </p:cTn>
                              </p:par>
                              <p:par>
                                <p:cTn id="77" presetID="10" presetClass="entr" presetSubtype="0" fill="hold" grpId="0" nodeType="withEffect">
                                  <p:stCondLst>
                                    <p:cond delay="700"/>
                                  </p:stCondLst>
                                  <p:childTnLst>
                                    <p:set>
                                      <p:cBhvr>
                                        <p:cTn id="78" dur="1" fill="hold">
                                          <p:stCondLst>
                                            <p:cond delay="0"/>
                                          </p:stCondLst>
                                        </p:cTn>
                                        <p:tgtEl>
                                          <p:spTgt spid="54"/>
                                        </p:tgtEl>
                                        <p:attrNameLst>
                                          <p:attrName>style.visibility</p:attrName>
                                        </p:attrNameLst>
                                      </p:cBhvr>
                                      <p:to>
                                        <p:strVal val="visible"/>
                                      </p:to>
                                    </p:set>
                                    <p:animEffect transition="in" filter="fade">
                                      <p:cBhvr>
                                        <p:cTn id="79" dur="500"/>
                                        <p:tgtEl>
                                          <p:spTgt spid="54"/>
                                        </p:tgtEl>
                                      </p:cBhvr>
                                    </p:animEffect>
                                  </p:childTnLst>
                                </p:cTn>
                              </p:par>
                              <p:par>
                                <p:cTn id="80" presetID="10" presetClass="entr" presetSubtype="0" fill="hold" nodeType="withEffect">
                                  <p:stCondLst>
                                    <p:cond delay="700"/>
                                  </p:stCondLst>
                                  <p:childTnLst>
                                    <p:set>
                                      <p:cBhvr>
                                        <p:cTn id="81" dur="1" fill="hold">
                                          <p:stCondLst>
                                            <p:cond delay="0"/>
                                          </p:stCondLst>
                                        </p:cTn>
                                        <p:tgtEl>
                                          <p:spTgt spid="45"/>
                                        </p:tgtEl>
                                        <p:attrNameLst>
                                          <p:attrName>style.visibility</p:attrName>
                                        </p:attrNameLst>
                                      </p:cBhvr>
                                      <p:to>
                                        <p:strVal val="visible"/>
                                      </p:to>
                                    </p:set>
                                    <p:animEffect transition="in" filter="fade">
                                      <p:cBhvr>
                                        <p:cTn id="82" dur="500"/>
                                        <p:tgtEl>
                                          <p:spTgt spid="45"/>
                                        </p:tgtEl>
                                      </p:cBhvr>
                                    </p:animEffect>
                                  </p:childTnLst>
                                </p:cTn>
                              </p:par>
                              <p:par>
                                <p:cTn id="83" presetID="42" presetClass="path" presetSubtype="0" decel="100000" fill="hold" nodeType="withEffect">
                                  <p:stCondLst>
                                    <p:cond delay="700"/>
                                  </p:stCondLst>
                                  <p:childTnLst>
                                    <p:animMotion origin="layout" path="M -0.03945 -0.00023 L 6.25E-7 -2.96296E-6 " pathEditMode="relative" rAng="0" ptsTypes="AA">
                                      <p:cBhvr>
                                        <p:cTn id="84" dur="600" fill="hold"/>
                                        <p:tgtEl>
                                          <p:spTgt spid="45"/>
                                        </p:tgtEl>
                                        <p:attrNameLst>
                                          <p:attrName>ppt_x</p:attrName>
                                          <p:attrName>ppt_y</p:attrName>
                                        </p:attrNameLst>
                                      </p:cBhvr>
                                      <p:rCtr x="1966" y="0"/>
                                    </p:animMotion>
                                  </p:childTnLst>
                                </p:cTn>
                              </p:par>
                              <p:par>
                                <p:cTn id="85" presetID="10" presetClass="entr" presetSubtype="0" fill="hold" grpId="0" nodeType="withEffect">
                                  <p:stCondLst>
                                    <p:cond delay="700"/>
                                  </p:stCondLst>
                                  <p:childTnLst>
                                    <p:set>
                                      <p:cBhvr>
                                        <p:cTn id="86" dur="1" fill="hold">
                                          <p:stCondLst>
                                            <p:cond delay="0"/>
                                          </p:stCondLst>
                                        </p:cTn>
                                        <p:tgtEl>
                                          <p:spTgt spid="22"/>
                                        </p:tgtEl>
                                        <p:attrNameLst>
                                          <p:attrName>style.visibility</p:attrName>
                                        </p:attrNameLst>
                                      </p:cBhvr>
                                      <p:to>
                                        <p:strVal val="visible"/>
                                      </p:to>
                                    </p:set>
                                    <p:animEffect transition="in" filter="fade">
                                      <p:cBhvr>
                                        <p:cTn id="87" dur="500"/>
                                        <p:tgtEl>
                                          <p:spTgt spid="22"/>
                                        </p:tgtEl>
                                      </p:cBhvr>
                                    </p:animEffect>
                                  </p:childTnLst>
                                </p:cTn>
                              </p:par>
                              <p:par>
                                <p:cTn id="88" presetID="10" presetClass="entr" presetSubtype="0" fill="hold" nodeType="withEffect">
                                  <p:stCondLst>
                                    <p:cond delay="700"/>
                                  </p:stCondLst>
                                  <p:childTnLst>
                                    <p:set>
                                      <p:cBhvr>
                                        <p:cTn id="89" dur="1" fill="hold">
                                          <p:stCondLst>
                                            <p:cond delay="0"/>
                                          </p:stCondLst>
                                        </p:cTn>
                                        <p:tgtEl>
                                          <p:spTgt spid="2"/>
                                        </p:tgtEl>
                                        <p:attrNameLst>
                                          <p:attrName>style.visibility</p:attrName>
                                        </p:attrNameLst>
                                      </p:cBhvr>
                                      <p:to>
                                        <p:strVal val="visible"/>
                                      </p:to>
                                    </p:set>
                                    <p:animEffect transition="in" filter="fade">
                                      <p:cBhvr>
                                        <p:cTn id="90" dur="500"/>
                                        <p:tgtEl>
                                          <p:spTgt spid="2"/>
                                        </p:tgtEl>
                                      </p:cBhvr>
                                    </p:animEffect>
                                  </p:childTnLst>
                                </p:cTn>
                              </p:par>
                              <p:par>
                                <p:cTn id="91" presetID="42" presetClass="path" presetSubtype="0" decel="100000" fill="hold" nodeType="withEffect">
                                  <p:stCondLst>
                                    <p:cond delay="700"/>
                                  </p:stCondLst>
                                  <p:childTnLst>
                                    <p:animMotion origin="layout" path="M -0.23685 3.33333E-6 L 0 3.33333E-6 " pathEditMode="relative" rAng="0" ptsTypes="AA">
                                      <p:cBhvr>
                                        <p:cTn id="92" dur="600" fill="hold"/>
                                        <p:tgtEl>
                                          <p:spTgt spid="2"/>
                                        </p:tgtEl>
                                        <p:attrNameLst>
                                          <p:attrName>ppt_x</p:attrName>
                                          <p:attrName>ppt_y</p:attrName>
                                        </p:attrNameLst>
                                      </p:cBhvr>
                                      <p:rCtr x="11836" y="0"/>
                                    </p:animMotion>
                                  </p:childTnLst>
                                </p:cTn>
                              </p:par>
                              <p:par>
                                <p:cTn id="93" presetID="10" presetClass="entr" presetSubtype="0" fill="hold" nodeType="withEffect">
                                  <p:stCondLst>
                                    <p:cond delay="700"/>
                                  </p:stCondLst>
                                  <p:childTnLst>
                                    <p:set>
                                      <p:cBhvr>
                                        <p:cTn id="94" dur="1" fill="hold">
                                          <p:stCondLst>
                                            <p:cond delay="0"/>
                                          </p:stCondLst>
                                        </p:cTn>
                                        <p:tgtEl>
                                          <p:spTgt spid="53"/>
                                        </p:tgtEl>
                                        <p:attrNameLst>
                                          <p:attrName>style.visibility</p:attrName>
                                        </p:attrNameLst>
                                      </p:cBhvr>
                                      <p:to>
                                        <p:strVal val="visible"/>
                                      </p:to>
                                    </p:set>
                                    <p:animEffect transition="in" filter="fade">
                                      <p:cBhvr>
                                        <p:cTn id="95" dur="500"/>
                                        <p:tgtEl>
                                          <p:spTgt spid="53"/>
                                        </p:tgtEl>
                                      </p:cBhvr>
                                    </p:animEffect>
                                  </p:childTnLst>
                                </p:cTn>
                              </p:par>
                              <p:par>
                                <p:cTn id="96" presetID="42" presetClass="path" presetSubtype="0" decel="100000" fill="hold" nodeType="withEffect">
                                  <p:stCondLst>
                                    <p:cond delay="700"/>
                                  </p:stCondLst>
                                  <p:childTnLst>
                                    <p:animMotion origin="layout" path="M -0.03945 -0.00023 L -4.375E-6 -2.59259E-6 " pathEditMode="relative" rAng="0" ptsTypes="AA">
                                      <p:cBhvr>
                                        <p:cTn id="97" dur="600" fill="hold"/>
                                        <p:tgtEl>
                                          <p:spTgt spid="53"/>
                                        </p:tgtEl>
                                        <p:attrNameLst>
                                          <p:attrName>ppt_x</p:attrName>
                                          <p:attrName>ppt_y</p:attrName>
                                        </p:attrNameLst>
                                      </p:cBhvr>
                                      <p:rCtr x="196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P spid="42" grpId="0"/>
      <p:bldP spid="44" grpId="0"/>
      <p:bldP spid="48" grpId="0"/>
      <p:bldP spid="49" grpId="0"/>
      <p:bldP spid="21" grpId="0"/>
      <p:bldP spid="22" grpId="0"/>
      <p:bldP spid="23" grpId="0"/>
      <p:bldP spid="5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 adaptive triggers</a:t>
            </a:r>
            <a:endParaRPr lang="en-US" dirty="0"/>
          </a:p>
        </p:txBody>
      </p:sp>
      <p:sp>
        <p:nvSpPr>
          <p:cNvPr id="3" name="Text Placeholder 2"/>
          <p:cNvSpPr>
            <a:spLocks noGrp="1"/>
          </p:cNvSpPr>
          <p:nvPr>
            <p:ph type="body" sz="quarter" idx="10"/>
          </p:nvPr>
        </p:nvSpPr>
        <p:spPr/>
        <p:txBody>
          <a:bodyPr/>
          <a:lstStyle/>
          <a:p>
            <a:r>
              <a:rPr lang="en-US" dirty="0" smtClean="0"/>
              <a:t>Build to handle special cases.</a:t>
            </a:r>
            <a:endParaRPr lang="en-US" dirty="0"/>
          </a:p>
        </p:txBody>
      </p:sp>
      <p:sp>
        <p:nvSpPr>
          <p:cNvPr id="4" name="Rectangle 3"/>
          <p:cNvSpPr/>
          <p:nvPr/>
        </p:nvSpPr>
        <p:spPr>
          <a:xfrm>
            <a:off x="257173" y="2056686"/>
            <a:ext cx="11934825" cy="4801314"/>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public</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class</a:t>
            </a:r>
            <a:r>
              <a:rPr lang="en-US" dirty="0">
                <a:solidFill>
                  <a:srgbClr val="000000"/>
                </a:solidFill>
                <a:highlight>
                  <a:srgbClr val="FFFFFF"/>
                </a:highlight>
                <a:latin typeface="Consolas" panose="020B0609020204030204" pitchFamily="49" charset="0"/>
              </a:rPr>
              <a:t> </a:t>
            </a:r>
            <a:r>
              <a:rPr lang="en-US" dirty="0" err="1">
                <a:solidFill>
                  <a:srgbClr val="2B91AF"/>
                </a:solidFill>
                <a:highlight>
                  <a:srgbClr val="FFFFFF"/>
                </a:highlight>
                <a:latin typeface="Consolas" panose="020B0609020204030204" pitchFamily="49" charset="0"/>
              </a:rPr>
              <a:t>DeviceFamilyTrigger</a:t>
            </a:r>
            <a:r>
              <a:rPr lang="en-US" dirty="0">
                <a:solidFill>
                  <a:srgbClr val="000000"/>
                </a:solidFill>
                <a:highlight>
                  <a:srgbClr val="FFFFFF"/>
                </a:highlight>
                <a:latin typeface="Consolas" panose="020B0609020204030204" pitchFamily="49" charset="0"/>
              </a:rPr>
              <a:t> : </a:t>
            </a:r>
            <a:r>
              <a:rPr lang="en-US" dirty="0" err="1">
                <a:solidFill>
                  <a:srgbClr val="2B91AF"/>
                </a:solidFill>
                <a:highlight>
                  <a:srgbClr val="FFFFFF"/>
                </a:highlight>
                <a:latin typeface="Consolas" panose="020B0609020204030204" pitchFamily="49" charset="0"/>
              </a:rPr>
              <a:t>StateTriggerBase</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private</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string</a:t>
            </a:r>
            <a:r>
              <a:rPr lang="en-US" dirty="0">
                <a:solidFill>
                  <a:srgbClr val="000000"/>
                </a:solidFill>
                <a:highlight>
                  <a:srgbClr val="FFFFFF"/>
                </a:highlight>
                <a:latin typeface="Consolas" panose="020B0609020204030204" pitchFamily="49" charset="0"/>
              </a:rPr>
              <a:t> _</a:t>
            </a:r>
            <a:r>
              <a:rPr lang="en-US" dirty="0" err="1">
                <a:solidFill>
                  <a:srgbClr val="000000"/>
                </a:solidFill>
                <a:highlight>
                  <a:srgbClr val="FFFFFF"/>
                </a:highlight>
                <a:latin typeface="Consolas" panose="020B0609020204030204" pitchFamily="49" charset="0"/>
              </a:rPr>
              <a:t>deviceFamily</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public</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string</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DeviceFamily</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get</a:t>
            </a:r>
            <a:r>
              <a:rPr lang="en-US" dirty="0">
                <a:solidFill>
                  <a:srgbClr val="000000"/>
                </a:solidFill>
                <a:highlight>
                  <a:srgbClr val="FFFFFF"/>
                </a:highlight>
                <a:latin typeface="Consolas" panose="020B0609020204030204" pitchFamily="49" charset="0"/>
              </a:rPr>
              <a:t> { </a:t>
            </a:r>
            <a:r>
              <a:rPr lang="en-US" dirty="0">
                <a:solidFill>
                  <a:srgbClr val="0000FF"/>
                </a:solidFill>
                <a:highlight>
                  <a:srgbClr val="FFFFFF"/>
                </a:highlight>
                <a:latin typeface="Consolas" panose="020B0609020204030204" pitchFamily="49" charset="0"/>
              </a:rPr>
              <a:t>return</a:t>
            </a:r>
            <a:r>
              <a:rPr lang="en-US" dirty="0">
                <a:solidFill>
                  <a:srgbClr val="000000"/>
                </a:solidFill>
                <a:highlight>
                  <a:srgbClr val="FFFFFF"/>
                </a:highlight>
                <a:latin typeface="Consolas" panose="020B0609020204030204" pitchFamily="49" charset="0"/>
              </a:rPr>
              <a:t> _</a:t>
            </a:r>
            <a:r>
              <a:rPr lang="en-US" dirty="0" err="1">
                <a:solidFill>
                  <a:srgbClr val="000000"/>
                </a:solidFill>
                <a:highlight>
                  <a:srgbClr val="FFFFFF"/>
                </a:highlight>
                <a:latin typeface="Consolas" panose="020B0609020204030204" pitchFamily="49" charset="0"/>
              </a:rPr>
              <a:t>deviceFamily</a:t>
            </a:r>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set</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qualifiers = </a:t>
            </a:r>
            <a:r>
              <a:rPr lang="en-US" dirty="0" err="1">
                <a:solidFill>
                  <a:srgbClr val="000000"/>
                </a:solidFill>
                <a:highlight>
                  <a:srgbClr val="FFFFFF"/>
                </a:highlight>
                <a:latin typeface="Consolas" panose="020B0609020204030204" pitchFamily="49" charset="0"/>
              </a:rPr>
              <a:t>Windows.ApplicationModel.Resources.Core</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err="1">
                <a:solidFill>
                  <a:srgbClr val="2B91AF"/>
                </a:solidFill>
                <a:highlight>
                  <a:srgbClr val="FFFFFF"/>
                </a:highlight>
                <a:latin typeface="Consolas" panose="020B0609020204030204" pitchFamily="49" charset="0"/>
              </a:rPr>
              <a:t>ResourceContext</a:t>
            </a:r>
            <a:r>
              <a:rPr lang="en-US" dirty="0" err="1">
                <a:solidFill>
                  <a:srgbClr val="000000"/>
                </a:solidFill>
                <a:highlight>
                  <a:srgbClr val="FFFFFF"/>
                </a:highlight>
                <a:latin typeface="Consolas" panose="020B0609020204030204" pitchFamily="49" charset="0"/>
              </a:rPr>
              <a:t>.GetForCurrentView</a:t>
            </a:r>
            <a:r>
              <a:rPr lang="en-US" dirty="0">
                <a:solidFill>
                  <a:srgbClr val="000000"/>
                </a:solidFill>
                <a:highlight>
                  <a:srgbClr val="FFFFFF"/>
                </a:highlight>
                <a:latin typeface="Consolas" panose="020B0609020204030204" pitchFamily="49" charset="0"/>
              </a:rPr>
              <a:t>().</a:t>
            </a:r>
            <a:r>
              <a:rPr lang="en-US" dirty="0" err="1">
                <a:solidFill>
                  <a:srgbClr val="000000"/>
                </a:solidFill>
                <a:highlight>
                  <a:srgbClr val="FFFFFF"/>
                </a:highlight>
                <a:latin typeface="Consolas" panose="020B0609020204030204" pitchFamily="49" charset="0"/>
              </a:rPr>
              <a:t>QualifierValues</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if</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qualifiers.ContainsKey</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DeviceFamily</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SetActive</a:t>
            </a:r>
            <a:r>
              <a:rPr lang="en-US" dirty="0">
                <a:solidFill>
                  <a:srgbClr val="000000"/>
                </a:solidFill>
                <a:highlight>
                  <a:srgbClr val="FFFFFF"/>
                </a:highlight>
                <a:latin typeface="Consolas" panose="020B0609020204030204" pitchFamily="49" charset="0"/>
              </a:rPr>
              <a:t>(qualifiers[</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DeviceFamily</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 (_</a:t>
            </a:r>
            <a:r>
              <a:rPr lang="en-US" dirty="0" err="1">
                <a:solidFill>
                  <a:srgbClr val="000000"/>
                </a:solidFill>
                <a:highlight>
                  <a:srgbClr val="FFFFFF"/>
                </a:highlight>
                <a:latin typeface="Consolas" panose="020B0609020204030204" pitchFamily="49" charset="0"/>
              </a:rPr>
              <a:t>deviceFamily</a:t>
            </a:r>
            <a:r>
              <a:rPr lang="en-US" dirty="0">
                <a:solidFill>
                  <a:srgbClr val="000000"/>
                </a:solidFill>
                <a:highlight>
                  <a:srgbClr val="FFFFFF"/>
                </a:highlight>
                <a:latin typeface="Consolas" panose="020B0609020204030204" pitchFamily="49" charset="0"/>
              </a:rPr>
              <a:t> = </a:t>
            </a:r>
            <a:r>
              <a:rPr lang="en-US" dirty="0">
                <a:solidFill>
                  <a:srgbClr val="0000FF"/>
                </a:solidFill>
                <a:highlight>
                  <a:srgbClr val="FFFFFF"/>
                </a:highlight>
                <a:latin typeface="Consolas" panose="020B0609020204030204" pitchFamily="49" charset="0"/>
              </a:rPr>
              <a:t>value</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else</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SetActive</a:t>
            </a:r>
            <a:r>
              <a:rPr lang="en-US" dirty="0">
                <a:solidFill>
                  <a:srgbClr val="000000"/>
                </a:solidFill>
                <a:highlight>
                  <a:srgbClr val="FFFFFF"/>
                </a:highlight>
                <a:latin typeface="Consolas" panose="020B0609020204030204" pitchFamily="49" charset="0"/>
              </a:rPr>
              <a:t>(</a:t>
            </a:r>
            <a:r>
              <a:rPr lang="en-US" dirty="0">
                <a:solidFill>
                  <a:srgbClr val="0000FF"/>
                </a:solidFill>
                <a:highlight>
                  <a:srgbClr val="FFFFFF"/>
                </a:highlight>
                <a:latin typeface="Consolas" panose="020B0609020204030204" pitchFamily="49" charset="0"/>
              </a:rPr>
              <a:t>false</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a:t>
            </a:r>
            <a:endParaRPr lang="en-US" dirty="0"/>
          </a:p>
        </p:txBody>
      </p:sp>
      <p:sp>
        <p:nvSpPr>
          <p:cNvPr id="5" name="Rectangle 4"/>
          <p:cNvSpPr/>
          <p:nvPr/>
        </p:nvSpPr>
        <p:spPr>
          <a:xfrm>
            <a:off x="4433977" y="1958196"/>
            <a:ext cx="2510286" cy="586596"/>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
        <p:nvSpPr>
          <p:cNvPr id="6" name="Rectangle 5"/>
          <p:cNvSpPr/>
          <p:nvPr/>
        </p:nvSpPr>
        <p:spPr>
          <a:xfrm>
            <a:off x="2182483" y="5520905"/>
            <a:ext cx="2510286" cy="586596"/>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14075000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16076" y="1422242"/>
            <a:ext cx="9859116" cy="1813958"/>
          </a:xfrm>
        </p:spPr>
        <p:txBody>
          <a:bodyPr/>
          <a:lstStyle/>
          <a:p>
            <a:r>
              <a:rPr lang="en-US" dirty="0" smtClean="0"/>
              <a:t>Demo: Custom </a:t>
            </a:r>
            <a:r>
              <a:rPr lang="en-US" dirty="0"/>
              <a:t>a</a:t>
            </a:r>
            <a:r>
              <a:rPr lang="en-US" dirty="0" smtClean="0"/>
              <a:t>daptive triggers</a:t>
            </a:r>
            <a:endParaRPr lang="en-US" dirty="0"/>
          </a:p>
        </p:txBody>
      </p:sp>
      <p:sp>
        <p:nvSpPr>
          <p:cNvPr id="2" name="Text Placeholder 1"/>
          <p:cNvSpPr>
            <a:spLocks noGrp="1"/>
          </p:cNvSpPr>
          <p:nvPr>
            <p:ph type="body" sz="quarter" idx="12"/>
          </p:nvPr>
        </p:nvSpPr>
        <p:spPr/>
        <p:txBody>
          <a:bodyPr/>
          <a:lstStyle/>
          <a:p>
            <a:endParaRPr lang="en-GB"/>
          </a:p>
        </p:txBody>
      </p:sp>
      <p:sp>
        <p:nvSpPr>
          <p:cNvPr id="3" name="Text Placeholder 2"/>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016112339"/>
      </p:ext>
    </p:extLst>
  </p:cSld>
  <p:clrMapOvr>
    <a:masterClrMapping/>
  </p:clrMapOvr>
  <mc:AlternateContent xmlns:mc="http://schemas.openxmlformats.org/markup-compatibility/2006" xmlns:p14="http://schemas.microsoft.com/office/powerpoint/2010/main">
    <mc:Choice Requires="p14">
      <p:transition spd="slow" p14:dur="1400">
        <p14:reveal/>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Tailored Views</a:t>
            </a:r>
            <a:endParaRPr lang="en-US" dirty="0"/>
          </a:p>
        </p:txBody>
      </p:sp>
      <p:sp>
        <p:nvSpPr>
          <p:cNvPr id="3" name="Text Placeholder 2"/>
          <p:cNvSpPr>
            <a:spLocks noGrp="1"/>
          </p:cNvSpPr>
          <p:nvPr>
            <p:ph type="body" sz="quarter" idx="10"/>
          </p:nvPr>
        </p:nvSpPr>
        <p:spPr>
          <a:xfrm>
            <a:off x="269239" y="1189177"/>
            <a:ext cx="11653523" cy="5983433"/>
          </a:xfrm>
        </p:spPr>
        <p:txBody>
          <a:bodyPr/>
          <a:lstStyle/>
          <a:p>
            <a:r>
              <a:rPr lang="en-US" dirty="0" smtClean="0"/>
              <a:t>Build unique experiences on different devices</a:t>
            </a:r>
          </a:p>
          <a:p>
            <a:pPr lvl="1"/>
            <a:endParaRPr lang="en-US" dirty="0" smtClean="0"/>
          </a:p>
          <a:p>
            <a:r>
              <a:rPr lang="en-US" sz="3600" dirty="0" smtClean="0"/>
              <a:t>One option: Build separate pages </a:t>
            </a:r>
            <a:r>
              <a:rPr lang="en-US" sz="3600" dirty="0"/>
              <a:t>for individual families</a:t>
            </a:r>
          </a:p>
          <a:p>
            <a:pPr lvl="1"/>
            <a:r>
              <a:rPr lang="en-US" dirty="0" smtClean="0"/>
              <a:t>Can interrogate resource qualifiers (from MRT) to determine the family</a:t>
            </a:r>
          </a:p>
          <a:p>
            <a:pPr lvl="1"/>
            <a:endParaRPr lang="en-US" dirty="0"/>
          </a:p>
          <a:p>
            <a:pPr lvl="1"/>
            <a:endParaRPr lang="en-US" dirty="0" smtClean="0"/>
          </a:p>
          <a:p>
            <a:pPr lvl="1"/>
            <a:endParaRPr lang="en-US" dirty="0"/>
          </a:p>
          <a:p>
            <a:pPr lvl="1"/>
            <a:endParaRPr lang="en-US" dirty="0" smtClean="0"/>
          </a:p>
          <a:p>
            <a:pPr lvl="1"/>
            <a:endParaRPr lang="en-US" dirty="0"/>
          </a:p>
          <a:p>
            <a:pPr lvl="1"/>
            <a:endParaRPr lang="en-US" dirty="0" smtClean="0"/>
          </a:p>
          <a:p>
            <a:pPr lvl="1"/>
            <a:endParaRPr lang="en-US" dirty="0"/>
          </a:p>
          <a:p>
            <a:pPr lvl="1"/>
            <a:endParaRPr lang="en-US" dirty="0" smtClean="0"/>
          </a:p>
          <a:p>
            <a:pPr lvl="1"/>
            <a:endParaRPr lang="en-US" dirty="0"/>
          </a:p>
          <a:p>
            <a:r>
              <a:rPr lang="en-US" sz="3600" dirty="0" smtClean="0"/>
              <a:t>Option 2: Use XAML views</a:t>
            </a:r>
          </a:p>
          <a:p>
            <a:pPr lvl="1"/>
            <a:endParaRPr lang="en-US" dirty="0"/>
          </a:p>
        </p:txBody>
      </p:sp>
      <p:sp>
        <p:nvSpPr>
          <p:cNvPr id="5" name="Rectangle 1"/>
          <p:cNvSpPr>
            <a:spLocks noChangeArrowheads="1"/>
          </p:cNvSpPr>
          <p:nvPr/>
        </p:nvSpPr>
        <p:spPr bwMode="auto">
          <a:xfrm>
            <a:off x="448796" y="3287898"/>
            <a:ext cx="8303555" cy="2380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ts val="800"/>
              </a:spcBef>
              <a:spcAft>
                <a:spcPct val="0"/>
              </a:spcAft>
            </a:pPr>
            <a:r>
              <a:rPr lang="en-US" altLang="en-US" sz="1600" dirty="0" err="1" smtClean="0">
                <a:solidFill>
                  <a:srgbClr val="0000FF"/>
                </a:solidFill>
                <a:latin typeface="Consolas" panose="020B0609020204030204" pitchFamily="49" charset="0"/>
                <a:cs typeface="Consolas" panose="020B0609020204030204" pitchFamily="49" charset="0"/>
              </a:rPr>
              <a:t>var</a:t>
            </a:r>
            <a:r>
              <a:rPr lang="en-US" altLang="en-US" sz="1600" dirty="0">
                <a:solidFill>
                  <a:srgbClr val="000000"/>
                </a:solidFill>
                <a:latin typeface="Consolas" panose="020B0609020204030204" pitchFamily="49" charset="0"/>
                <a:cs typeface="Consolas" panose="020B0609020204030204" pitchFamily="49" charset="0"/>
              </a:rPr>
              <a:t> qualifiers = </a:t>
            </a:r>
            <a:r>
              <a:rPr lang="en-US" altLang="en-US" sz="1600" dirty="0" err="1" smtClean="0">
                <a:solidFill>
                  <a:srgbClr val="000000"/>
                </a:solidFill>
                <a:latin typeface="Consolas" panose="020B0609020204030204" pitchFamily="49" charset="0"/>
                <a:cs typeface="Consolas" panose="020B0609020204030204" pitchFamily="49" charset="0"/>
              </a:rPr>
              <a:t>Windows.ApplicationModel.Resources.Core</a:t>
            </a:r>
            <a:r>
              <a:rPr lang="en-US" altLang="en-US" sz="1600" dirty="0" smtClean="0">
                <a:solidFill>
                  <a:srgbClr val="000000"/>
                </a:solidFill>
                <a:latin typeface="Consolas" panose="020B0609020204030204" pitchFamily="49" charset="0"/>
                <a:cs typeface="Consolas" panose="020B0609020204030204" pitchFamily="49" charset="0"/>
              </a:rPr>
              <a:t/>
            </a:r>
            <a:br>
              <a:rPr lang="en-US" altLang="en-US" sz="1600" dirty="0" smtClean="0">
                <a:solidFill>
                  <a:srgbClr val="000000"/>
                </a:solidFill>
                <a:latin typeface="Consolas" panose="020B0609020204030204" pitchFamily="49" charset="0"/>
                <a:cs typeface="Consolas" panose="020B0609020204030204" pitchFamily="49" charset="0"/>
              </a:rPr>
            </a:br>
            <a:r>
              <a:rPr lang="en-US" altLang="en-US" sz="1600" dirty="0" smtClean="0">
                <a:solidFill>
                  <a:srgbClr val="000000"/>
                </a:solidFill>
                <a:latin typeface="Consolas" panose="020B0609020204030204" pitchFamily="49" charset="0"/>
                <a:cs typeface="Consolas" panose="020B0609020204030204" pitchFamily="49" charset="0"/>
              </a:rPr>
              <a:t> </a:t>
            </a:r>
            <a:r>
              <a:rPr lang="en-US" altLang="en-US" sz="1600" dirty="0">
                <a:solidFill>
                  <a:srgbClr val="000000"/>
                </a:solidFill>
                <a:latin typeface="Consolas" panose="020B0609020204030204" pitchFamily="49" charset="0"/>
                <a:cs typeface="Consolas" panose="020B0609020204030204" pitchFamily="49" charset="0"/>
              </a:rPr>
              <a:t>                    .</a:t>
            </a:r>
            <a:r>
              <a:rPr lang="en-US" altLang="en-US" sz="1600" dirty="0" err="1">
                <a:solidFill>
                  <a:srgbClr val="2B91AF"/>
                </a:solidFill>
                <a:latin typeface="Consolas" panose="020B0609020204030204" pitchFamily="49" charset="0"/>
                <a:cs typeface="Consolas" panose="020B0609020204030204" pitchFamily="49" charset="0"/>
              </a:rPr>
              <a:t>ResourceContext</a:t>
            </a:r>
            <a:r>
              <a:rPr lang="en-US" altLang="en-US" sz="1600" dirty="0" err="1">
                <a:solidFill>
                  <a:srgbClr val="000000"/>
                </a:solidFill>
                <a:latin typeface="Consolas" panose="020B0609020204030204" pitchFamily="49" charset="0"/>
                <a:cs typeface="Consolas" panose="020B0609020204030204" pitchFamily="49" charset="0"/>
              </a:rPr>
              <a:t>.GetForCurrentView</a:t>
            </a:r>
            <a:r>
              <a:rPr lang="en-US" altLang="en-US" sz="1600" dirty="0">
                <a:solidFill>
                  <a:srgbClr val="000000"/>
                </a:solidFill>
                <a:latin typeface="Consolas" panose="020B0609020204030204" pitchFamily="49" charset="0"/>
                <a:cs typeface="Consolas" panose="020B0609020204030204" pitchFamily="49" charset="0"/>
              </a:rPr>
              <a:t>().</a:t>
            </a:r>
            <a:r>
              <a:rPr lang="en-US" altLang="en-US" sz="1600" dirty="0" err="1" smtClean="0">
                <a:solidFill>
                  <a:srgbClr val="000000"/>
                </a:solidFill>
                <a:latin typeface="Consolas" panose="020B0609020204030204" pitchFamily="49" charset="0"/>
                <a:cs typeface="Consolas" panose="020B0609020204030204" pitchFamily="49" charset="0"/>
              </a:rPr>
              <a:t>QualifierValues</a:t>
            </a:r>
            <a:r>
              <a:rPr lang="en-US" altLang="en-US" sz="1600" dirty="0" smtClean="0">
                <a:solidFill>
                  <a:srgbClr val="000000"/>
                </a:solidFill>
                <a:latin typeface="Consolas" panose="020B0609020204030204" pitchFamily="49" charset="0"/>
                <a:cs typeface="Consolas" panose="020B0609020204030204" pitchFamily="49" charset="0"/>
              </a:rPr>
              <a:t>;</a:t>
            </a:r>
            <a:br>
              <a:rPr lang="en-US" altLang="en-US" sz="1600" dirty="0" smtClean="0">
                <a:solidFill>
                  <a:srgbClr val="000000"/>
                </a:solidFill>
                <a:latin typeface="Consolas" panose="020B0609020204030204" pitchFamily="49" charset="0"/>
                <a:cs typeface="Consolas" panose="020B0609020204030204" pitchFamily="49" charset="0"/>
              </a:rPr>
            </a:br>
            <a:r>
              <a:rPr lang="en-US" altLang="en-US" sz="1600" dirty="0" smtClean="0">
                <a:solidFill>
                  <a:srgbClr val="000000"/>
                </a:solidFill>
                <a:latin typeface="Consolas" panose="020B0609020204030204" pitchFamily="49" charset="0"/>
                <a:cs typeface="Consolas" panose="020B0609020204030204" pitchFamily="49" charset="0"/>
              </a:rPr>
              <a:t/>
            </a:r>
            <a:br>
              <a:rPr lang="en-US" altLang="en-US" sz="1600" dirty="0" smtClean="0">
                <a:solidFill>
                  <a:srgbClr val="000000"/>
                </a:solidFill>
                <a:latin typeface="Consolas" panose="020B0609020204030204" pitchFamily="49" charset="0"/>
                <a:cs typeface="Consolas" panose="020B0609020204030204" pitchFamily="49" charset="0"/>
              </a:rPr>
            </a:br>
            <a:r>
              <a:rPr lang="en-US" altLang="en-US" sz="1600" dirty="0" smtClean="0">
                <a:solidFill>
                  <a:srgbClr val="0000FF"/>
                </a:solidFill>
                <a:latin typeface="Consolas" panose="020B0609020204030204" pitchFamily="49" charset="0"/>
                <a:cs typeface="Consolas" panose="020B0609020204030204" pitchFamily="49" charset="0"/>
              </a:rPr>
              <a:t>if</a:t>
            </a:r>
            <a:r>
              <a:rPr lang="en-US" altLang="en-US" sz="1600" dirty="0">
                <a:solidFill>
                  <a:srgbClr val="000000"/>
                </a:solidFill>
                <a:latin typeface="Consolas" panose="020B0609020204030204" pitchFamily="49" charset="0"/>
                <a:cs typeface="Consolas" panose="020B0609020204030204" pitchFamily="49" charset="0"/>
              </a:rPr>
              <a:t> (qualifiers[</a:t>
            </a:r>
            <a:r>
              <a:rPr lang="en-US" altLang="en-US" sz="1600" dirty="0">
                <a:solidFill>
                  <a:srgbClr val="A31515"/>
                </a:solidFill>
                <a:latin typeface="Consolas" panose="020B0609020204030204" pitchFamily="49" charset="0"/>
                <a:cs typeface="Consolas" panose="020B0609020204030204" pitchFamily="49" charset="0"/>
              </a:rPr>
              <a:t>"</a:t>
            </a:r>
            <a:r>
              <a:rPr lang="en-US" altLang="en-US" sz="1600" dirty="0" err="1">
                <a:solidFill>
                  <a:srgbClr val="A31515"/>
                </a:solidFill>
                <a:latin typeface="Consolas" panose="020B0609020204030204" pitchFamily="49" charset="0"/>
                <a:cs typeface="Consolas" panose="020B0609020204030204" pitchFamily="49" charset="0"/>
              </a:rPr>
              <a:t>DeviceFamily</a:t>
            </a:r>
            <a:r>
              <a:rPr lang="en-US" altLang="en-US" sz="1600" dirty="0">
                <a:solidFill>
                  <a:srgbClr val="A31515"/>
                </a:solidFill>
                <a:latin typeface="Consolas" panose="020B0609020204030204" pitchFamily="49" charset="0"/>
                <a:cs typeface="Consolas" panose="020B0609020204030204" pitchFamily="49" charset="0"/>
              </a:rPr>
              <a:t>"</a:t>
            </a:r>
            <a:r>
              <a:rPr lang="en-US" altLang="en-US" sz="1600" dirty="0">
                <a:solidFill>
                  <a:srgbClr val="000000"/>
                </a:solidFill>
                <a:latin typeface="Consolas" panose="020B0609020204030204" pitchFamily="49" charset="0"/>
                <a:cs typeface="Consolas" panose="020B0609020204030204" pitchFamily="49" charset="0"/>
              </a:rPr>
              <a:t>] == </a:t>
            </a:r>
            <a:r>
              <a:rPr lang="en-US" altLang="en-US" sz="1600" dirty="0">
                <a:solidFill>
                  <a:srgbClr val="A31515"/>
                </a:solidFill>
                <a:latin typeface="Consolas" panose="020B0609020204030204" pitchFamily="49" charset="0"/>
                <a:cs typeface="Consolas" panose="020B0609020204030204" pitchFamily="49" charset="0"/>
              </a:rPr>
              <a:t>"</a:t>
            </a:r>
            <a:r>
              <a:rPr lang="en-US" altLang="en-US" sz="1600" dirty="0" err="1">
                <a:solidFill>
                  <a:srgbClr val="A31515"/>
                </a:solidFill>
                <a:latin typeface="Consolas" panose="020B0609020204030204" pitchFamily="49" charset="0"/>
                <a:cs typeface="Consolas" panose="020B0609020204030204" pitchFamily="49" charset="0"/>
              </a:rPr>
              <a:t>DeviceFamily</a:t>
            </a:r>
            <a:r>
              <a:rPr lang="en-US" altLang="en-US" sz="1600" dirty="0">
                <a:solidFill>
                  <a:srgbClr val="A31515"/>
                </a:solidFill>
                <a:latin typeface="Consolas" panose="020B0609020204030204" pitchFamily="49" charset="0"/>
                <a:cs typeface="Consolas" panose="020B0609020204030204" pitchFamily="49" charset="0"/>
              </a:rPr>
              <a:t>-Xbox"</a:t>
            </a:r>
            <a:r>
              <a:rPr lang="en-US" altLang="en-US" sz="1600" dirty="0">
                <a:solidFill>
                  <a:srgbClr val="000000"/>
                </a:solidFill>
                <a:latin typeface="Consolas" panose="020B0609020204030204" pitchFamily="49" charset="0"/>
                <a:cs typeface="Consolas" panose="020B0609020204030204" pitchFamily="49" charset="0"/>
              </a:rPr>
              <a:t>)</a:t>
            </a:r>
            <a:endParaRPr lang="en-US" altLang="en-US" sz="4000" dirty="0">
              <a:solidFill>
                <a:srgbClr val="333333"/>
              </a:solidFill>
              <a:latin typeface="Arial" panose="020B0604020202020204" pitchFamily="34" charset="0"/>
            </a:endParaRPr>
          </a:p>
          <a:p>
            <a:pPr eaLnBrk="0" fontAlgn="base" hangingPunct="0">
              <a:spcBef>
                <a:spcPts val="800"/>
              </a:spcBef>
              <a:spcAft>
                <a:spcPct val="0"/>
              </a:spcAft>
            </a:pPr>
            <a:r>
              <a:rPr lang="en-GB" altLang="en-US" sz="1600" dirty="0" smtClean="0">
                <a:solidFill>
                  <a:srgbClr val="008000"/>
                </a:solidFill>
                <a:latin typeface="Consolas" panose="020B0609020204030204" pitchFamily="49" charset="0"/>
                <a:cs typeface="Consolas" panose="020B0609020204030204" pitchFamily="49" charset="0"/>
              </a:rPr>
              <a:t>   // optimized for games console</a:t>
            </a:r>
            <a:endParaRPr lang="en-US" altLang="en-US" sz="800" dirty="0" smtClean="0">
              <a:solidFill>
                <a:srgbClr val="333333"/>
              </a:solidFill>
              <a:latin typeface="Consolas" panose="020B0609020204030204" pitchFamily="49" charset="0"/>
              <a:cs typeface="Consolas" panose="020B0609020204030204" pitchFamily="49" charset="0"/>
            </a:endParaRPr>
          </a:p>
          <a:p>
            <a:pPr eaLnBrk="0" fontAlgn="base" hangingPunct="0">
              <a:spcBef>
                <a:spcPts val="800"/>
              </a:spcBef>
              <a:spcAft>
                <a:spcPct val="0"/>
              </a:spcAft>
            </a:pPr>
            <a:r>
              <a:rPr lang="en-GB" altLang="en-US" sz="1600" dirty="0" smtClean="0">
                <a:solidFill>
                  <a:srgbClr val="000000"/>
                </a:solidFill>
                <a:cs typeface="Segoe UI" panose="020B0502040204020203" pitchFamily="34" charset="0"/>
              </a:rPr>
              <a:t>      </a:t>
            </a:r>
            <a:r>
              <a:rPr lang="en-GB" altLang="en-US" sz="1600" dirty="0" err="1" smtClean="0">
                <a:solidFill>
                  <a:srgbClr val="000000"/>
                </a:solidFill>
                <a:latin typeface="Consolas" panose="020B0609020204030204" pitchFamily="49" charset="0"/>
                <a:cs typeface="Consolas" panose="020B0609020204030204" pitchFamily="49" charset="0"/>
              </a:rPr>
              <a:t>rootFrame.Navigate</a:t>
            </a:r>
            <a:r>
              <a:rPr lang="en-GB" altLang="en-US" sz="1600" dirty="0" smtClean="0">
                <a:solidFill>
                  <a:srgbClr val="000000"/>
                </a:solidFill>
                <a:latin typeface="Consolas" panose="020B0609020204030204" pitchFamily="49" charset="0"/>
                <a:cs typeface="Consolas" panose="020B0609020204030204" pitchFamily="49" charset="0"/>
              </a:rPr>
              <a:t>(</a:t>
            </a:r>
            <a:r>
              <a:rPr lang="en-GB" altLang="en-US" sz="1600" dirty="0" err="1" smtClean="0">
                <a:solidFill>
                  <a:srgbClr val="0000FF"/>
                </a:solidFill>
                <a:latin typeface="Consolas" panose="020B0609020204030204" pitchFamily="49" charset="0"/>
                <a:cs typeface="Consolas" panose="020B0609020204030204" pitchFamily="49" charset="0"/>
              </a:rPr>
              <a:t>typeof</a:t>
            </a:r>
            <a:r>
              <a:rPr lang="en-GB" altLang="en-US" sz="1600" dirty="0" smtClean="0">
                <a:solidFill>
                  <a:srgbClr val="000000"/>
                </a:solidFill>
                <a:latin typeface="Consolas" panose="020B0609020204030204" pitchFamily="49" charset="0"/>
                <a:cs typeface="Consolas" panose="020B0609020204030204" pitchFamily="49" charset="0"/>
              </a:rPr>
              <a:t>(</a:t>
            </a:r>
            <a:r>
              <a:rPr lang="en-GB" altLang="en-US" sz="1600" dirty="0" err="1" smtClean="0">
                <a:solidFill>
                  <a:srgbClr val="2B91AF"/>
                </a:solidFill>
                <a:latin typeface="Consolas" panose="020B0609020204030204" pitchFamily="49" charset="0"/>
                <a:cs typeface="Consolas" panose="020B0609020204030204" pitchFamily="49" charset="0"/>
              </a:rPr>
              <a:t>MainPage_Xbox</a:t>
            </a:r>
            <a:r>
              <a:rPr lang="en-GB" altLang="en-US" sz="1600" dirty="0" smtClean="0">
                <a:solidFill>
                  <a:srgbClr val="000000"/>
                </a:solidFill>
                <a:cs typeface="Segoe UI" panose="020B0502040204020203" pitchFamily="34" charset="0"/>
              </a:rPr>
              <a:t>), </a:t>
            </a:r>
            <a:r>
              <a:rPr lang="en-GB" altLang="en-US" sz="1600" dirty="0" err="1" smtClean="0">
                <a:solidFill>
                  <a:srgbClr val="000000"/>
                </a:solidFill>
                <a:latin typeface="Consolas" panose="020B0609020204030204" pitchFamily="49" charset="0"/>
                <a:cs typeface="Consolas" panose="020B0609020204030204" pitchFamily="49" charset="0"/>
              </a:rPr>
              <a:t>e.Arguments</a:t>
            </a:r>
            <a:r>
              <a:rPr lang="en-GB" altLang="en-US" sz="1600" dirty="0" smtClean="0">
                <a:solidFill>
                  <a:srgbClr val="000000"/>
                </a:solidFill>
                <a:latin typeface="Consolas" panose="020B0609020204030204" pitchFamily="49" charset="0"/>
                <a:cs typeface="Consolas" panose="020B0609020204030204" pitchFamily="49" charset="0"/>
              </a:rPr>
              <a:t>);</a:t>
            </a:r>
            <a:endParaRPr lang="en-US" altLang="en-US" sz="800" dirty="0" smtClean="0">
              <a:solidFill>
                <a:srgbClr val="333333"/>
              </a:solidFill>
            </a:endParaRPr>
          </a:p>
          <a:p>
            <a:pPr eaLnBrk="0" fontAlgn="base" hangingPunct="0">
              <a:spcBef>
                <a:spcPts val="800"/>
              </a:spcBef>
              <a:spcAft>
                <a:spcPct val="0"/>
              </a:spcAft>
            </a:pPr>
            <a:r>
              <a:rPr lang="en-GB" altLang="en-US" sz="1600" dirty="0" smtClean="0">
                <a:solidFill>
                  <a:srgbClr val="0000FF"/>
                </a:solidFill>
                <a:cs typeface="Segoe UI" panose="020B0502040204020203" pitchFamily="34" charset="0"/>
              </a:rPr>
              <a:t>else</a:t>
            </a:r>
            <a:endParaRPr lang="en-US" altLang="en-US" sz="800" dirty="0" smtClean="0">
              <a:solidFill>
                <a:srgbClr val="333333"/>
              </a:solidFill>
            </a:endParaRPr>
          </a:p>
          <a:p>
            <a:pPr eaLnBrk="0" fontAlgn="base" hangingPunct="0">
              <a:spcBef>
                <a:spcPts val="800"/>
              </a:spcBef>
              <a:spcAft>
                <a:spcPct val="0"/>
              </a:spcAft>
            </a:pPr>
            <a:r>
              <a:rPr lang="en-GB" altLang="en-US" sz="1600" dirty="0" smtClean="0">
                <a:solidFill>
                  <a:srgbClr val="000000"/>
                </a:solidFill>
                <a:cs typeface="Segoe UI" panose="020B0502040204020203" pitchFamily="34" charset="0"/>
              </a:rPr>
              <a:t>      </a:t>
            </a:r>
            <a:r>
              <a:rPr lang="en-GB" altLang="en-US" sz="1600" dirty="0" err="1" smtClean="0">
                <a:solidFill>
                  <a:srgbClr val="000000"/>
                </a:solidFill>
                <a:latin typeface="Consolas" panose="020B0609020204030204" pitchFamily="49" charset="0"/>
                <a:cs typeface="Consolas" panose="020B0609020204030204" pitchFamily="49" charset="0"/>
              </a:rPr>
              <a:t>rootFrame.Navigate</a:t>
            </a:r>
            <a:r>
              <a:rPr lang="en-GB" altLang="en-US" sz="1600" dirty="0" smtClean="0">
                <a:solidFill>
                  <a:srgbClr val="000000"/>
                </a:solidFill>
                <a:latin typeface="Consolas" panose="020B0609020204030204" pitchFamily="49" charset="0"/>
                <a:cs typeface="Consolas" panose="020B0609020204030204" pitchFamily="49" charset="0"/>
              </a:rPr>
              <a:t>(</a:t>
            </a:r>
            <a:r>
              <a:rPr lang="en-GB" altLang="en-US" sz="1600" dirty="0" err="1" smtClean="0">
                <a:solidFill>
                  <a:srgbClr val="0000FF"/>
                </a:solidFill>
                <a:latin typeface="Consolas" panose="020B0609020204030204" pitchFamily="49" charset="0"/>
                <a:cs typeface="Consolas" panose="020B0609020204030204" pitchFamily="49" charset="0"/>
              </a:rPr>
              <a:t>typeof</a:t>
            </a:r>
            <a:r>
              <a:rPr lang="en-GB" altLang="en-US" sz="1600" dirty="0" smtClean="0">
                <a:solidFill>
                  <a:srgbClr val="000000"/>
                </a:solidFill>
                <a:latin typeface="Consolas" panose="020B0609020204030204" pitchFamily="49" charset="0"/>
                <a:cs typeface="Consolas" panose="020B0609020204030204" pitchFamily="49" charset="0"/>
              </a:rPr>
              <a:t>(</a:t>
            </a:r>
            <a:r>
              <a:rPr lang="en-GB" altLang="en-US" sz="1600" dirty="0" err="1" smtClean="0">
                <a:solidFill>
                  <a:srgbClr val="2B91AF"/>
                </a:solidFill>
                <a:latin typeface="Consolas" panose="020B0609020204030204" pitchFamily="49" charset="0"/>
                <a:cs typeface="Consolas" panose="020B0609020204030204" pitchFamily="49" charset="0"/>
              </a:rPr>
              <a:t>MainPage</a:t>
            </a:r>
            <a:r>
              <a:rPr lang="en-GB" altLang="en-US" sz="1600" dirty="0" smtClean="0">
                <a:solidFill>
                  <a:srgbClr val="000000"/>
                </a:solidFill>
                <a:cs typeface="Segoe UI" panose="020B0502040204020203" pitchFamily="34" charset="0"/>
              </a:rPr>
              <a:t>), </a:t>
            </a:r>
            <a:r>
              <a:rPr lang="en-GB" altLang="en-US" sz="1600" dirty="0" err="1" smtClean="0">
                <a:solidFill>
                  <a:srgbClr val="000000"/>
                </a:solidFill>
                <a:latin typeface="Consolas" panose="020B0609020204030204" pitchFamily="49" charset="0"/>
                <a:cs typeface="Consolas" panose="020B0609020204030204" pitchFamily="49" charset="0"/>
              </a:rPr>
              <a:t>e.Arguments</a:t>
            </a:r>
            <a:r>
              <a:rPr lang="en-GB" altLang="en-US" sz="1600" dirty="0" smtClean="0">
                <a:solidFill>
                  <a:srgbClr val="000000"/>
                </a:solidFill>
                <a:latin typeface="Consolas" panose="020B0609020204030204" pitchFamily="49" charset="0"/>
                <a:cs typeface="Consolas" panose="020B0609020204030204" pitchFamily="49" charset="0"/>
              </a:rPr>
              <a:t>);</a:t>
            </a:r>
            <a:endParaRPr lang="en-US" altLang="en-US" sz="800" dirty="0" smtClean="0">
              <a:solidFill>
                <a:srgbClr val="333333"/>
              </a:solidFill>
            </a:endParaRPr>
          </a:p>
        </p:txBody>
      </p:sp>
    </p:spTree>
    <p:extLst>
      <p:ext uri="{BB962C8B-B14F-4D97-AF65-F5344CB8AC3E}">
        <p14:creationId xmlns:p14="http://schemas.microsoft.com/office/powerpoint/2010/main" val="437705890"/>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Demo: XAML views</a:t>
            </a:r>
            <a:endParaRPr lang="en-US" dirty="0"/>
          </a:p>
        </p:txBody>
      </p:sp>
      <p:sp>
        <p:nvSpPr>
          <p:cNvPr id="7" name="Text Placeholder 6"/>
          <p:cNvSpPr>
            <a:spLocks noGrp="1"/>
          </p:cNvSpPr>
          <p:nvPr>
            <p:ph type="body" sz="quarter" idx="12"/>
          </p:nvPr>
        </p:nvSpPr>
        <p:spPr/>
        <p:txBody>
          <a:bodyPr/>
          <a:lstStyle/>
          <a:p>
            <a:endParaRPr lang="en-US"/>
          </a:p>
        </p:txBody>
      </p:sp>
      <p:sp>
        <p:nvSpPr>
          <p:cNvPr id="8" name="Text Placeholder 7"/>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3587077557"/>
      </p:ext>
    </p:extLst>
  </p:cSld>
  <p:clrMapOvr>
    <a:masterClrMapping/>
  </p:clrMapOvr>
  <mc:AlternateContent xmlns:mc="http://schemas.openxmlformats.org/markup-compatibility/2006" xmlns:p14="http://schemas.microsoft.com/office/powerpoint/2010/main">
    <mc:Choice Requires="p14">
      <p:transition spd="slow" p14:dur="1400">
        <p14:reveal/>
      </p:transition>
    </mc:Choice>
    <mc:Fallback xmlns="">
      <p:transition spd="slow">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Developers have many tools</a:t>
            </a:r>
            <a:br>
              <a:rPr lang="en-US" dirty="0" smtClean="0"/>
            </a:br>
            <a:r>
              <a:rPr lang="en-US" dirty="0" smtClean="0"/>
              <a:t>to build an adaptive UI</a:t>
            </a:r>
            <a:endParaRPr lang="en-US" dirty="0"/>
          </a:p>
        </p:txBody>
      </p:sp>
    </p:spTree>
    <p:extLst>
      <p:ext uri="{BB962C8B-B14F-4D97-AF65-F5344CB8AC3E}">
        <p14:creationId xmlns:p14="http://schemas.microsoft.com/office/powerpoint/2010/main" val="3069544059"/>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Review</a:t>
            </a:r>
            <a:endParaRPr lang="en-GB" dirty="0"/>
          </a:p>
        </p:txBody>
      </p:sp>
      <p:sp>
        <p:nvSpPr>
          <p:cNvPr id="2" name="Text Placeholder 1"/>
          <p:cNvSpPr>
            <a:spLocks noGrp="1"/>
          </p:cNvSpPr>
          <p:nvPr>
            <p:ph type="body" sz="quarter" idx="10"/>
          </p:nvPr>
        </p:nvSpPr>
        <p:spPr>
          <a:xfrm>
            <a:off x="269239" y="1189177"/>
            <a:ext cx="11653523" cy="4046301"/>
          </a:xfrm>
        </p:spPr>
        <p:txBody>
          <a:bodyPr/>
          <a:lstStyle/>
          <a:p>
            <a:r>
              <a:rPr lang="en-US" dirty="0"/>
              <a:t>The Microsoft design language</a:t>
            </a:r>
          </a:p>
          <a:p>
            <a:r>
              <a:rPr lang="en-US" dirty="0"/>
              <a:t>How Windows makes design easier</a:t>
            </a:r>
          </a:p>
          <a:p>
            <a:r>
              <a:rPr lang="en-US" dirty="0"/>
              <a:t>What am I designing?</a:t>
            </a:r>
          </a:p>
          <a:p>
            <a:r>
              <a:rPr lang="en-US" dirty="0" smtClean="0"/>
              <a:t>Adaptive UI Techniques </a:t>
            </a:r>
          </a:p>
          <a:p>
            <a:r>
              <a:rPr lang="en-US" dirty="0" smtClean="0"/>
              <a:t>Adaptive UI Tooling</a:t>
            </a:r>
          </a:p>
          <a:p>
            <a:pPr lvl="1"/>
            <a:r>
              <a:rPr lang="en-US" dirty="0" smtClean="0"/>
              <a:t>Visual States Triggers</a:t>
            </a:r>
          </a:p>
          <a:p>
            <a:pPr lvl="1"/>
            <a:r>
              <a:rPr lang="en-US" dirty="0" smtClean="0"/>
              <a:t>Relative Panel</a:t>
            </a:r>
            <a:endParaRPr lang="en-US" dirty="0"/>
          </a:p>
        </p:txBody>
      </p:sp>
    </p:spTree>
    <p:extLst>
      <p:ext uri="{BB962C8B-B14F-4D97-AF65-F5344CB8AC3E}">
        <p14:creationId xmlns:p14="http://schemas.microsoft.com/office/powerpoint/2010/main" val="941661217"/>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7880325"/>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6076" y="2238872"/>
            <a:ext cx="11106686" cy="1813958"/>
          </a:xfrm>
        </p:spPr>
        <p:txBody>
          <a:bodyPr/>
          <a:lstStyle/>
          <a:p>
            <a:r>
              <a:rPr lang="en-US" dirty="0" smtClean="0"/>
              <a:t>UWP Design principles and</a:t>
            </a:r>
            <a:br>
              <a:rPr lang="en-US" dirty="0" smtClean="0"/>
            </a:br>
            <a:r>
              <a:rPr lang="en-US" dirty="0" smtClean="0"/>
              <a:t>adaptive UI features</a:t>
            </a:r>
            <a:endParaRPr lang="en-US" dirty="0"/>
          </a:p>
        </p:txBody>
      </p:sp>
    </p:spTree>
    <p:extLst>
      <p:ext uri="{BB962C8B-B14F-4D97-AF65-F5344CB8AC3E}">
        <p14:creationId xmlns:p14="http://schemas.microsoft.com/office/powerpoint/2010/main" val="3783386914"/>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GB" dirty="0" smtClean="0"/>
              <a:t>We want you to use </a:t>
            </a:r>
            <a:r>
              <a:rPr lang="en-GB" u="sng" dirty="0" smtClean="0"/>
              <a:t>your</a:t>
            </a:r>
            <a:r>
              <a:rPr lang="en-GB" dirty="0" smtClean="0"/>
              <a:t> design, fonts, icons etc…</a:t>
            </a:r>
            <a:br>
              <a:rPr lang="en-GB" dirty="0" smtClean="0"/>
            </a:br>
            <a:r>
              <a:rPr lang="en-GB" dirty="0"/>
              <a:t/>
            </a:r>
            <a:br>
              <a:rPr lang="en-GB" dirty="0"/>
            </a:br>
            <a:r>
              <a:rPr lang="en-GB" dirty="0" smtClean="0"/>
              <a:t>If you’re stuck, or need inspiration, we share our first party guidance that you can use</a:t>
            </a:r>
            <a:endParaRPr lang="en-GB" dirty="0"/>
          </a:p>
        </p:txBody>
      </p:sp>
    </p:spTree>
    <p:extLst>
      <p:ext uri="{BB962C8B-B14F-4D97-AF65-F5344CB8AC3E}">
        <p14:creationId xmlns:p14="http://schemas.microsoft.com/office/powerpoint/2010/main" val="326103954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Four is the magic number</a:t>
            </a:r>
            <a:endParaRPr lang="en-US" dirty="0"/>
          </a:p>
        </p:txBody>
      </p:sp>
      <p:pic>
        <p:nvPicPr>
          <p:cNvPr id="5" name="Picture 4"/>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7720111" y="182919"/>
            <a:ext cx="4471889" cy="6675081"/>
          </a:xfrm>
          <a:prstGeom prst="rect">
            <a:avLst/>
          </a:prstGeom>
        </p:spPr>
      </p:pic>
      <p:pic>
        <p:nvPicPr>
          <p:cNvPr id="6" name="Picture 5"/>
          <p:cNvPicPr>
            <a:picLocks noChangeAspect="1"/>
          </p:cNvPicPr>
          <p:nvPr/>
        </p:nvPicPr>
        <p:blipFill rotWithShape="1">
          <a:blip r:embed="rId4" cstate="screen">
            <a:extLst>
              <a:ext uri="{28A0092B-C50C-407E-A947-70E740481C1C}">
                <a14:useLocalDpi xmlns:a14="http://schemas.microsoft.com/office/drawing/2010/main"/>
              </a:ext>
            </a:extLst>
          </a:blip>
          <a:srcRect r="7759"/>
          <a:stretch/>
        </p:blipFill>
        <p:spPr>
          <a:xfrm>
            <a:off x="2023803" y="1739437"/>
            <a:ext cx="3479222" cy="3429000"/>
          </a:xfrm>
          <a:prstGeom prst="rect">
            <a:avLst/>
          </a:prstGeom>
        </p:spPr>
      </p:pic>
      <p:pic>
        <p:nvPicPr>
          <p:cNvPr id="3" name="Picture 2"/>
          <p:cNvPicPr>
            <a:picLocks noChangeAspect="1"/>
          </p:cNvPicPr>
          <p:nvPr/>
        </p:nvPicPr>
        <p:blipFill>
          <a:blip r:embed="rId5"/>
          <a:stretch>
            <a:fillRect/>
          </a:stretch>
        </p:blipFill>
        <p:spPr>
          <a:xfrm>
            <a:off x="1338262" y="4735397"/>
            <a:ext cx="4943475" cy="1743075"/>
          </a:xfrm>
          <a:prstGeom prst="rect">
            <a:avLst/>
          </a:prstGeom>
        </p:spPr>
      </p:pic>
    </p:spTree>
    <p:extLst>
      <p:ext uri="{BB962C8B-B14F-4D97-AF65-F5344CB8AC3E}">
        <p14:creationId xmlns:p14="http://schemas.microsoft.com/office/powerpoint/2010/main" val="85596146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Scaling algorithm</a:t>
            </a:r>
            <a:endParaRPr lang="en-US" dirty="0"/>
          </a:p>
        </p:txBody>
      </p:sp>
      <p:sp>
        <p:nvSpPr>
          <p:cNvPr id="4" name="Text Placeholder 3"/>
          <p:cNvSpPr>
            <a:spLocks noGrp="1"/>
          </p:cNvSpPr>
          <p:nvPr>
            <p:ph type="body" sz="quarter" idx="10"/>
          </p:nvPr>
        </p:nvSpPr>
        <p:spPr/>
        <p:txBody>
          <a:bodyPr/>
          <a:lstStyle/>
          <a:p>
            <a:endParaRPr lang="en-GB"/>
          </a:p>
        </p:txBody>
      </p:sp>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26316" y="1742019"/>
            <a:ext cx="9198932" cy="4409086"/>
          </a:xfrm>
          <a:prstGeom prst="rect">
            <a:avLst/>
          </a:prstGeom>
        </p:spPr>
      </p:pic>
    </p:spTree>
    <p:extLst>
      <p:ext uri="{BB962C8B-B14F-4D97-AF65-F5344CB8AC3E}">
        <p14:creationId xmlns:p14="http://schemas.microsoft.com/office/powerpoint/2010/main" val="2399334044"/>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caling_16x9_VoiceOver">
            <a:hlinkClick r:id="" action="ppaction://media"/>
          </p:cNvPr>
          <p:cNvPicPr>
            <a:picLocks noChangeAspect="1"/>
          </p:cNvPicPr>
          <p:nvPr>
            <a:videoFile r:link="rId1"/>
            <p:extLst>
              <p:ext uri="{DAA4B4D4-6D71-4841-9C94-3DE7FCFB9230}">
                <p14:media xmlns:p14="http://schemas.microsoft.com/office/powerpoint/2010/main" r:embed="rId2">
                  <p14:trim st="14165"/>
                </p14:media>
              </p:ext>
            </p:extLst>
          </p:nvPr>
        </p:nvPicPr>
        <p:blipFill>
          <a:blip r:embed="rId5"/>
          <a:stretch>
            <a:fillRect/>
          </a:stretch>
        </p:blipFill>
        <p:spPr>
          <a:xfrm>
            <a:off x="1588" y="0"/>
            <a:ext cx="12187237" cy="6858000"/>
          </a:xfrm>
          <a:prstGeom prst="rect">
            <a:avLst/>
          </a:prstGeom>
        </p:spPr>
      </p:pic>
    </p:spTree>
    <p:extLst>
      <p:ext uri="{BB962C8B-B14F-4D97-AF65-F5344CB8AC3E}">
        <p14:creationId xmlns:p14="http://schemas.microsoft.com/office/powerpoint/2010/main" val="15836076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25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lum bright="70000" contrast="-70000"/>
          </a:blip>
          <a:stretch>
            <a:fillRect/>
          </a:stretch>
        </p:blipFill>
        <p:spPr>
          <a:xfrm>
            <a:off x="4013043" y="1730435"/>
            <a:ext cx="3934420" cy="3934420"/>
          </a:xfrm>
          <a:prstGeom prst="rect">
            <a:avLst/>
          </a:prstGeom>
          <a:ln>
            <a:solidFill>
              <a:schemeClr val="accent1"/>
            </a:solidFill>
          </a:ln>
          <a:effectLst>
            <a:outerShdw blurRad="50800" dist="38100" dir="2700000" algn="tl" rotWithShape="0">
              <a:prstClr val="black">
                <a:alpha val="40000"/>
              </a:prstClr>
            </a:outerShdw>
          </a:effectLst>
        </p:spPr>
      </p:pic>
      <p:sp>
        <p:nvSpPr>
          <p:cNvPr id="2" name="Title 1"/>
          <p:cNvSpPr>
            <a:spLocks noGrp="1"/>
          </p:cNvSpPr>
          <p:nvPr>
            <p:ph type="title"/>
          </p:nvPr>
        </p:nvSpPr>
        <p:spPr/>
        <p:txBody>
          <a:bodyPr/>
          <a:lstStyle/>
          <a:p>
            <a:r>
              <a:rPr lang="en-US" dirty="0" smtClean="0"/>
              <a:t>Effective pixel</a:t>
            </a:r>
            <a:endParaRPr lang="en-US" dirty="0"/>
          </a:p>
        </p:txBody>
      </p:sp>
      <p:sp>
        <p:nvSpPr>
          <p:cNvPr id="10" name="Text Placeholder 9"/>
          <p:cNvSpPr>
            <a:spLocks noGrp="1"/>
          </p:cNvSpPr>
          <p:nvPr>
            <p:ph type="body" sz="quarter" idx="10"/>
          </p:nvPr>
        </p:nvSpPr>
        <p:spPr/>
        <p:txBody>
          <a:bodyPr/>
          <a:lstStyle/>
          <a:p>
            <a:endParaRPr lang="en-GB"/>
          </a:p>
        </p:txBody>
      </p:sp>
      <p:grpSp>
        <p:nvGrpSpPr>
          <p:cNvPr id="18" name="Group 17"/>
          <p:cNvGrpSpPr/>
          <p:nvPr/>
        </p:nvGrpSpPr>
        <p:grpSpPr>
          <a:xfrm>
            <a:off x="5469109" y="3077818"/>
            <a:ext cx="2506437" cy="3041791"/>
            <a:chOff x="5464720" y="3077818"/>
            <a:chExt cx="2506437" cy="3041791"/>
          </a:xfrm>
        </p:grpSpPr>
        <p:cxnSp>
          <p:nvCxnSpPr>
            <p:cNvPr id="6" name="Straight Connector 5"/>
            <p:cNvCxnSpPr/>
            <p:nvPr/>
          </p:nvCxnSpPr>
          <p:spPr>
            <a:xfrm flipH="1">
              <a:off x="6556205" y="4328105"/>
              <a:ext cx="1" cy="1412936"/>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464720" y="3077818"/>
              <a:ext cx="1237301" cy="1250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6473612" y="5473278"/>
              <a:ext cx="1497545" cy="646331"/>
            </a:xfrm>
            <a:prstGeom prst="rect">
              <a:avLst/>
            </a:prstGeom>
            <a:solidFill>
              <a:schemeClr val="accent4"/>
            </a:solidFill>
            <a:ln>
              <a:solidFill>
                <a:schemeClr val="accent4"/>
              </a:solidFill>
            </a:ln>
          </p:spPr>
          <p:txBody>
            <a:bodyPr wrap="square" rtlCol="0">
              <a:spAutoFit/>
            </a:bodyPr>
            <a:lstStyle/>
            <a:p>
              <a:r>
                <a:rPr lang="en-US" dirty="0" smtClean="0">
                  <a:solidFill>
                    <a:schemeClr val="bg1"/>
                  </a:solidFill>
                </a:rPr>
                <a:t>Effective Pixel</a:t>
              </a:r>
              <a:endParaRPr lang="en-US" dirty="0">
                <a:solidFill>
                  <a:schemeClr val="bg1"/>
                </a:solidFill>
              </a:endParaRPr>
            </a:p>
          </p:txBody>
        </p:sp>
      </p:grpSp>
      <p:grpSp>
        <p:nvGrpSpPr>
          <p:cNvPr id="17" name="Group 16"/>
          <p:cNvGrpSpPr/>
          <p:nvPr/>
        </p:nvGrpSpPr>
        <p:grpSpPr>
          <a:xfrm>
            <a:off x="4216379" y="4005280"/>
            <a:ext cx="1571166" cy="2114329"/>
            <a:chOff x="4216379" y="4005280"/>
            <a:chExt cx="1571166" cy="2114329"/>
          </a:xfrm>
        </p:grpSpPr>
        <p:cxnSp>
          <p:nvCxnSpPr>
            <p:cNvPr id="3" name="Straight Connector 2"/>
            <p:cNvCxnSpPr>
              <a:stCxn id="4" idx="2"/>
            </p:cNvCxnSpPr>
            <p:nvPr/>
          </p:nvCxnSpPr>
          <p:spPr>
            <a:xfrm>
              <a:off x="5626133" y="4328105"/>
              <a:ext cx="1" cy="157917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5464721" y="4005281"/>
              <a:ext cx="322824" cy="32282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4216379" y="5473278"/>
              <a:ext cx="1497545" cy="646331"/>
            </a:xfrm>
            <a:prstGeom prst="rect">
              <a:avLst/>
            </a:prstGeom>
            <a:solidFill>
              <a:schemeClr val="accent6"/>
            </a:solidFill>
            <a:ln>
              <a:solidFill>
                <a:schemeClr val="accent6"/>
              </a:solidFill>
            </a:ln>
          </p:spPr>
          <p:txBody>
            <a:bodyPr wrap="square" rtlCol="0">
              <a:spAutoFit/>
            </a:bodyPr>
            <a:lstStyle/>
            <a:p>
              <a:r>
                <a:rPr lang="en-US" dirty="0" smtClean="0">
                  <a:solidFill>
                    <a:schemeClr val="bg1"/>
                  </a:solidFill>
                </a:rPr>
                <a:t>Physical Pixel</a:t>
              </a:r>
              <a:endParaRPr lang="en-US" dirty="0">
                <a:solidFill>
                  <a:schemeClr val="bg1"/>
                </a:solidFill>
              </a:endParaRPr>
            </a:p>
          </p:txBody>
        </p:sp>
        <p:sp>
          <p:nvSpPr>
            <p:cNvPr id="9" name="Rectangle 8"/>
            <p:cNvSpPr/>
            <p:nvPr/>
          </p:nvSpPr>
          <p:spPr>
            <a:xfrm>
              <a:off x="5459382" y="4005280"/>
              <a:ext cx="322824" cy="32282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039790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2.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3.xml><?xml version="1.0" encoding="utf-8"?>
<a:theme xmlns:a="http://schemas.openxmlformats.org/drawingml/2006/main" name="BUILD WHITE TEMPLATE">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49F2FD16-922B-4720-BA86-EE1768600449}"/>
    </a:ext>
  </a:extLst>
</a:theme>
</file>

<file path=ppt/theme/theme4.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989475B9-DB6C-4EAF-8622-952BB3581377}" vid="{3DC98DF2-15D7-439F-8B72-0561DF431F48}"/>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3308</Words>
  <Application>Microsoft Office PowerPoint</Application>
  <PresentationFormat>Widescreen</PresentationFormat>
  <Paragraphs>304</Paragraphs>
  <Slides>36</Slides>
  <Notes>29</Notes>
  <HiddenSlides>0</HiddenSlides>
  <MMClips>1</MMClips>
  <ScaleCrop>false</ScaleCrop>
  <HeadingPairs>
    <vt:vector size="6" baseType="variant">
      <vt:variant>
        <vt:lpstr>Fonts Used</vt:lpstr>
      </vt:variant>
      <vt:variant>
        <vt:i4>12</vt:i4>
      </vt:variant>
      <vt:variant>
        <vt:lpstr>Theme</vt:lpstr>
      </vt:variant>
      <vt:variant>
        <vt:i4>4</vt:i4>
      </vt:variant>
      <vt:variant>
        <vt:lpstr>Slide Titles</vt:lpstr>
      </vt:variant>
      <vt:variant>
        <vt:i4>36</vt:i4>
      </vt:variant>
    </vt:vector>
  </HeadingPairs>
  <TitlesOfParts>
    <vt:vector size="52" baseType="lpstr">
      <vt:lpstr>Microsoft JhengHei</vt:lpstr>
      <vt:lpstr>Arial</vt:lpstr>
      <vt:lpstr>Avenir LT Pro 45 Book</vt:lpstr>
      <vt:lpstr>Calibri</vt:lpstr>
      <vt:lpstr>Consolas</vt:lpstr>
      <vt:lpstr>ＭＳ Ｐゴシック</vt:lpstr>
      <vt:lpstr>Segoe Pro Light</vt:lpstr>
      <vt:lpstr>Segoe UI</vt:lpstr>
      <vt:lpstr>Segoe UI Light</vt:lpstr>
      <vt:lpstr>Segoe UI Semibold</vt:lpstr>
      <vt:lpstr>Segoe UI Semilight</vt:lpstr>
      <vt:lpstr>Wingdings</vt:lpstr>
      <vt:lpstr>BUILD CHARCOAL BACKGROUND</vt:lpstr>
      <vt:lpstr>1_BUILD CHARCOAL BACKGROUND</vt:lpstr>
      <vt:lpstr>BUILD WHITE TEMPLATE</vt:lpstr>
      <vt:lpstr>5-30629_Build_Template_WHITE</vt:lpstr>
      <vt:lpstr>Adapting UI to different screens Developer’s Guide to Windows 10</vt:lpstr>
      <vt:lpstr>Agenda</vt:lpstr>
      <vt:lpstr>PowerPoint Presentation</vt:lpstr>
      <vt:lpstr>UWP Design principles and adaptive UI features</vt:lpstr>
      <vt:lpstr>We want you to use your design, fonts, icons etc…  If you’re stuck, or need inspiration, we share our first party guidance that you can use</vt:lpstr>
      <vt:lpstr>Four is the magic number</vt:lpstr>
      <vt:lpstr>Scaling algorithm</vt:lpstr>
      <vt:lpstr>PowerPoint Presentation</vt:lpstr>
      <vt:lpstr>Effective pixel</vt:lpstr>
      <vt:lpstr>Ignore scale, resolution, &amp; dpi. Design in Effective Pixels  XAML is already in Effective Pixels</vt:lpstr>
      <vt:lpstr>What am I designing?</vt:lpstr>
      <vt:lpstr>Planning your design</vt:lpstr>
      <vt:lpstr>Snap points</vt:lpstr>
      <vt:lpstr>Demo: Calculator</vt:lpstr>
      <vt:lpstr>As you design</vt:lpstr>
      <vt:lpstr>Design Techniques for Adaptive UI</vt:lpstr>
      <vt:lpstr>Use standard responsive/adaptive design techniques</vt:lpstr>
      <vt:lpstr>Adaptive design</vt:lpstr>
      <vt:lpstr>Tailored design</vt:lpstr>
      <vt:lpstr>How to build an Adaptive UI</vt:lpstr>
      <vt:lpstr>Visual States</vt:lpstr>
      <vt:lpstr>Visual states allow you to define different selectable layouts that can be applied to your UI</vt:lpstr>
      <vt:lpstr>How to set the visual state in code</vt:lpstr>
      <vt:lpstr>Adaptive triggers</vt:lpstr>
      <vt:lpstr>Adaptive triggers are a  zero-code solution</vt:lpstr>
      <vt:lpstr>Visual state setters</vt:lpstr>
      <vt:lpstr>XAML's RelativePanel control</vt:lpstr>
      <vt:lpstr>Demo: Building an Adaptive UI</vt:lpstr>
      <vt:lpstr>Custom triggers support  your special scenarios</vt:lpstr>
      <vt:lpstr>Custom adaptive triggers</vt:lpstr>
      <vt:lpstr>Demo: Custom adaptive triggers</vt:lpstr>
      <vt:lpstr>Building Tailored Views</vt:lpstr>
      <vt:lpstr>Demo: XAML views</vt:lpstr>
      <vt:lpstr>Developers have many tools to build an adaptive UI</vt:lpstr>
      <vt:lpstr>Review</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2015-08-17T14:59:48Z</dcterms:created>
  <dcterms:modified xsi:type="dcterms:W3CDTF">2015-08-31T14:47:44Z</dcterms:modified>
</cp:coreProperties>
</file>

<file path=docProps/thumbnail.jpeg>
</file>